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sldIdLst>
    <p:sldId id="280" r:id="rId2"/>
    <p:sldId id="256" r:id="rId3"/>
    <p:sldId id="257" r:id="rId4"/>
    <p:sldId id="259" r:id="rId5"/>
    <p:sldId id="281" r:id="rId6"/>
    <p:sldId id="261" r:id="rId7"/>
    <p:sldId id="262" r:id="rId8"/>
    <p:sldId id="263" r:id="rId9"/>
    <p:sldId id="264" r:id="rId10"/>
    <p:sldId id="265" r:id="rId11"/>
    <p:sldId id="312" r:id="rId12"/>
    <p:sldId id="266" r:id="rId13"/>
    <p:sldId id="267" r:id="rId14"/>
    <p:sldId id="313" r:id="rId15"/>
    <p:sldId id="268" r:id="rId16"/>
    <p:sldId id="269" r:id="rId17"/>
    <p:sldId id="270" r:id="rId18"/>
    <p:sldId id="271" r:id="rId19"/>
    <p:sldId id="272" r:id="rId20"/>
    <p:sldId id="273" r:id="rId21"/>
    <p:sldId id="294" r:id="rId22"/>
    <p:sldId id="274" r:id="rId23"/>
    <p:sldId id="295" r:id="rId24"/>
    <p:sldId id="275" r:id="rId25"/>
    <p:sldId id="276" r:id="rId26"/>
    <p:sldId id="297" r:id="rId27"/>
    <p:sldId id="277" r:id="rId28"/>
    <p:sldId id="314" r:id="rId29"/>
    <p:sldId id="282" r:id="rId30"/>
    <p:sldId id="283" r:id="rId31"/>
    <p:sldId id="284" r:id="rId32"/>
    <p:sldId id="298" r:id="rId33"/>
    <p:sldId id="300" r:id="rId34"/>
    <p:sldId id="299" r:id="rId35"/>
    <p:sldId id="288" r:id="rId36"/>
    <p:sldId id="289" r:id="rId37"/>
    <p:sldId id="290" r:id="rId38"/>
    <p:sldId id="291" r:id="rId39"/>
    <p:sldId id="292" r:id="rId40"/>
    <p:sldId id="301" r:id="rId41"/>
    <p:sldId id="302" r:id="rId42"/>
    <p:sldId id="303" r:id="rId43"/>
    <p:sldId id="304" r:id="rId44"/>
    <p:sldId id="305" r:id="rId45"/>
    <p:sldId id="306" r:id="rId46"/>
    <p:sldId id="307" r:id="rId47"/>
    <p:sldId id="308" r:id="rId48"/>
    <p:sldId id="309" r:id="rId49"/>
    <p:sldId id="310" r:id="rId50"/>
    <p:sldId id="315" r:id="rId51"/>
    <p:sldId id="336" r:id="rId52"/>
    <p:sldId id="337" r:id="rId53"/>
    <p:sldId id="338" r:id="rId54"/>
    <p:sldId id="339" r:id="rId55"/>
    <p:sldId id="340" r:id="rId56"/>
    <p:sldId id="341" r:id="rId57"/>
    <p:sldId id="316" r:id="rId58"/>
    <p:sldId id="318" r:id="rId59"/>
    <p:sldId id="319" r:id="rId60"/>
    <p:sldId id="342"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11"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544" autoAdjust="0"/>
    <p:restoredTop sz="93548" autoAdjust="0"/>
  </p:normalViewPr>
  <p:slideViewPr>
    <p:cSldViewPr>
      <p:cViewPr varScale="1">
        <p:scale>
          <a:sx n="68" d="100"/>
          <a:sy n="68" d="100"/>
        </p:scale>
        <p:origin x="-140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E94E34D5-FBFF-419C-A4FF-25C3E14A2E50}"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E94E34D5-FBFF-419C-A4FF-25C3E14A2E50}"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E94E34D5-FBFF-419C-A4FF-25C3E14A2E50}"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E94E34D5-FBFF-419C-A4FF-25C3E14A2E5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89B3EFC1-79D7-4015-AFF2-8EF6ED48355D}" type="datetimeFigureOut">
              <a:rPr lang="en-US" smtClean="0"/>
              <a:pPr/>
              <a:t>4/16/2018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E94E34D5-FBFF-419C-A4FF-25C3E14A2E50}"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9B3EFC1-79D7-4015-AFF2-8EF6ED48355D}" type="datetimeFigureOut">
              <a:rPr lang="en-US" smtClean="0"/>
              <a:pPr/>
              <a:t>4/16/2018</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94E34D5-FBFF-419C-A4FF-25C3E14A2E50}"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hackerrank.com/" TargetMode="External"/><Relationship Id="rId2" Type="http://schemas.openxmlformats.org/officeDocument/2006/relationships/hyperlink" Target="http://www.javatpoint.com/" TargetMode="External"/><Relationship Id="rId1" Type="http://schemas.openxmlformats.org/officeDocument/2006/relationships/slideLayout" Target="../slideLayouts/slideLayout2.xml"/><Relationship Id="rId5" Type="http://schemas.openxmlformats.org/officeDocument/2006/relationships/hyperlink" Target="http://www.stackoverflow.com/" TargetMode="External"/><Relationship Id="rId4" Type="http://schemas.openxmlformats.org/officeDocument/2006/relationships/hyperlink" Target="http://www.codechef.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86800" cy="1143000"/>
          </a:xfrm>
        </p:spPr>
        <p:txBody>
          <a:bodyPr>
            <a:normAutofit fontScale="90000"/>
          </a:bodyPr>
          <a:lstStyle/>
          <a:p>
            <a:pPr algn="r"/>
            <a:r>
              <a:rPr lang="en-US" dirty="0" smtClean="0"/>
              <a:t>A Project Report On </a:t>
            </a:r>
            <a:r>
              <a:rPr lang="en-US" dirty="0" smtClean="0"/>
              <a:t/>
            </a:r>
            <a:br>
              <a:rPr lang="en-US" dirty="0" smtClean="0"/>
            </a:br>
            <a:r>
              <a:rPr lang="en-US" dirty="0" smtClean="0"/>
              <a:t>LOADLESSLABS</a:t>
            </a:r>
            <a:endParaRPr lang="en-US" dirty="0"/>
          </a:p>
        </p:txBody>
      </p:sp>
      <p:sp>
        <p:nvSpPr>
          <p:cNvPr id="3" name="Content Placeholder 2"/>
          <p:cNvSpPr>
            <a:spLocks noGrp="1"/>
          </p:cNvSpPr>
          <p:nvPr>
            <p:ph idx="1"/>
          </p:nvPr>
        </p:nvSpPr>
        <p:spPr>
          <a:xfrm>
            <a:off x="0" y="1905000"/>
            <a:ext cx="9144000" cy="4953000"/>
          </a:xfrm>
        </p:spPr>
        <p:txBody>
          <a:bodyPr>
            <a:normAutofit/>
          </a:bodyPr>
          <a:lstStyle/>
          <a:p>
            <a:pPr>
              <a:buNone/>
            </a:pPr>
            <a:endParaRPr lang="en-US" dirty="0"/>
          </a:p>
          <a:p>
            <a:pPr>
              <a:buNone/>
            </a:pPr>
            <a:endParaRPr lang="en-US" dirty="0" smtClean="0"/>
          </a:p>
          <a:p>
            <a:pPr>
              <a:buNone/>
            </a:pPr>
            <a:endParaRPr lang="en-US" dirty="0"/>
          </a:p>
          <a:p>
            <a:pPr>
              <a:buNone/>
            </a:pPr>
            <a:endParaRPr lang="en-US" dirty="0" smtClean="0"/>
          </a:p>
          <a:p>
            <a:pPr algn="r">
              <a:buNone/>
            </a:pPr>
            <a:r>
              <a:rPr lang="en-US" dirty="0"/>
              <a:t>	</a:t>
            </a:r>
            <a:r>
              <a:rPr lang="en-US" dirty="0" smtClean="0"/>
              <a:t>			</a:t>
            </a:r>
          </a:p>
          <a:p>
            <a:pPr algn="r">
              <a:buNone/>
            </a:pPr>
            <a:endParaRPr lang="en-US" dirty="0" smtClean="0"/>
          </a:p>
          <a:p>
            <a:pPr algn="r">
              <a:buNone/>
            </a:pPr>
            <a:r>
              <a:rPr lang="en-US" dirty="0"/>
              <a:t>	</a:t>
            </a:r>
            <a:r>
              <a:rPr lang="en-US" dirty="0" smtClean="0"/>
              <a:t>			</a:t>
            </a:r>
            <a:r>
              <a:rPr lang="en-US" dirty="0" smtClean="0"/>
              <a:t> Internal guide</a:t>
            </a:r>
            <a:r>
              <a:rPr lang="en-US" dirty="0" smtClean="0"/>
              <a:t>: Drashti Baldev</a:t>
            </a:r>
            <a:endParaRPr lang="en-US" dirty="0"/>
          </a:p>
        </p:txBody>
      </p:sp>
      <p:pic>
        <p:nvPicPr>
          <p:cNvPr id="5" name="Picture 2" descr="Image result for COMPUTER LAB"/>
          <p:cNvPicPr>
            <a:picLocks noChangeAspect="1" noChangeArrowheads="1"/>
          </p:cNvPicPr>
          <p:nvPr/>
        </p:nvPicPr>
        <p:blipFill>
          <a:blip r:embed="rId2"/>
          <a:srcRect/>
          <a:stretch>
            <a:fillRect/>
          </a:stretch>
        </p:blipFill>
        <p:spPr bwMode="auto">
          <a:xfrm>
            <a:off x="2819400" y="1905000"/>
            <a:ext cx="6324600" cy="281939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696200" cy="838200"/>
          </a:xfrm>
        </p:spPr>
        <p:txBody>
          <a:bodyPr>
            <a:normAutofit/>
          </a:bodyPr>
          <a:lstStyle/>
          <a:p>
            <a:pPr>
              <a:buFont typeface="Wingdings" pitchFamily="2" charset="2"/>
              <a:buChar char="Ø"/>
            </a:pPr>
            <a:r>
              <a:rPr lang="en-US" sz="2800" b="1" u="sng" dirty="0"/>
              <a:t>Problem Identification and </a:t>
            </a:r>
            <a:r>
              <a:rPr lang="en-US" sz="2800" b="1" u="sng" dirty="0" smtClean="0"/>
              <a:t>Definition</a:t>
            </a:r>
            <a:endParaRPr lang="en-US" sz="2800" dirty="0"/>
          </a:p>
        </p:txBody>
      </p:sp>
      <p:sp>
        <p:nvSpPr>
          <p:cNvPr id="3" name="Content Placeholder 2"/>
          <p:cNvSpPr>
            <a:spLocks noGrp="1"/>
          </p:cNvSpPr>
          <p:nvPr>
            <p:ph idx="1"/>
          </p:nvPr>
        </p:nvSpPr>
        <p:spPr>
          <a:xfrm>
            <a:off x="990600" y="990600"/>
            <a:ext cx="8153400" cy="5867400"/>
          </a:xfrm>
        </p:spPr>
        <p:txBody>
          <a:bodyPr>
            <a:normAutofit/>
          </a:bodyPr>
          <a:lstStyle/>
          <a:p>
            <a:r>
              <a:rPr lang="en-US" sz="2800" dirty="0" smtClean="0"/>
              <a:t>Practical and assignments given by faculty earlier are not been recorded and cannot be retrieved.</a:t>
            </a:r>
          </a:p>
          <a:p>
            <a:pPr lvl="0">
              <a:buFont typeface="Wingdings" pitchFamily="2" charset="2"/>
              <a:buChar char="Ø"/>
            </a:pPr>
            <a:endParaRPr lang="en-US" sz="2800" dirty="0" smtClean="0"/>
          </a:p>
          <a:p>
            <a:r>
              <a:rPr lang="en-US" sz="2800" dirty="0" smtClean="0"/>
              <a:t>The big disadvantage of this system is that the files might be lost and the pages can get torn.</a:t>
            </a:r>
          </a:p>
          <a:p>
            <a:endParaRPr lang="en-US" dirty="0" smtClean="0"/>
          </a:p>
          <a:p>
            <a:r>
              <a:rPr lang="en-US" sz="2800" dirty="0"/>
              <a:t>There are assessments websites online which gives us the facility to get the papers assessed but they also cannot get the whole department checked and they also require money.</a:t>
            </a:r>
          </a:p>
          <a:p>
            <a:pPr>
              <a:buNone/>
            </a:pPr>
            <a:r>
              <a:rPr lang="en-US" sz="2800" dirty="0"/>
              <a:t>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Definition</a:t>
            </a:r>
            <a:endParaRPr lang="en-US" dirty="0"/>
          </a:p>
        </p:txBody>
      </p:sp>
      <p:sp>
        <p:nvSpPr>
          <p:cNvPr id="3" name="Content Placeholder 2"/>
          <p:cNvSpPr>
            <a:spLocks noGrp="1"/>
          </p:cNvSpPr>
          <p:nvPr>
            <p:ph idx="1"/>
          </p:nvPr>
        </p:nvSpPr>
        <p:spPr/>
        <p:txBody>
          <a:bodyPr/>
          <a:lstStyle/>
          <a:p>
            <a:r>
              <a:rPr lang="en-US" b="1" u="sng" dirty="0" smtClean="0"/>
              <a:t>LOADLESSLABS</a:t>
            </a:r>
            <a:r>
              <a:rPr lang="en-US" dirty="0" smtClean="0"/>
              <a:t> is the project which resolves all the major issues. It provides facility to save all the work and the grades online. It also gives the facility of passing the circulars online as well it keeps all the records of the student’s grades and all the practical lists.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838200"/>
          </a:xfrm>
        </p:spPr>
        <p:txBody>
          <a:bodyPr>
            <a:noAutofit/>
          </a:bodyPr>
          <a:lstStyle/>
          <a:p>
            <a:pPr>
              <a:buFont typeface="Wingdings" pitchFamily="2" charset="2"/>
              <a:buChar char="ü"/>
            </a:pPr>
            <a:r>
              <a:rPr lang="en-US" sz="2800" b="1" u="sng" dirty="0"/>
              <a:t>DETAILED DESCRIPTION OF </a:t>
            </a:r>
            <a:r>
              <a:rPr lang="en-US" sz="2800" b="1" u="sng" dirty="0" smtClean="0"/>
              <a:t>PROBLEM</a:t>
            </a:r>
            <a:endParaRPr lang="en-US" sz="2800" dirty="0"/>
          </a:p>
        </p:txBody>
      </p:sp>
      <p:sp>
        <p:nvSpPr>
          <p:cNvPr id="3" name="Content Placeholder 2"/>
          <p:cNvSpPr>
            <a:spLocks noGrp="1"/>
          </p:cNvSpPr>
          <p:nvPr>
            <p:ph idx="1"/>
          </p:nvPr>
        </p:nvSpPr>
        <p:spPr>
          <a:xfrm>
            <a:off x="1066800" y="838200"/>
            <a:ext cx="8077200" cy="6019800"/>
          </a:xfrm>
        </p:spPr>
        <p:txBody>
          <a:bodyPr>
            <a:normAutofit fontScale="92500" lnSpcReduction="10000"/>
          </a:bodyPr>
          <a:lstStyle/>
          <a:p>
            <a:pPr>
              <a:buFont typeface="Wingdings" pitchFamily="2" charset="2"/>
              <a:buChar char="Ø"/>
            </a:pPr>
            <a:r>
              <a:rPr lang="en-US" b="1" u="sng" dirty="0" smtClean="0"/>
              <a:t>Maintenance</a:t>
            </a:r>
          </a:p>
          <a:p>
            <a:pPr lvl="6">
              <a:buNone/>
            </a:pPr>
            <a:r>
              <a:rPr lang="en-US" sz="2400" dirty="0" smtClean="0"/>
              <a:t>     	The </a:t>
            </a:r>
            <a:r>
              <a:rPr lang="en-US" sz="2400" dirty="0"/>
              <a:t>practical are written by the students </a:t>
            </a:r>
            <a:r>
              <a:rPr lang="en-US" sz="2400" dirty="0" smtClean="0"/>
              <a:t>    		in </a:t>
            </a:r>
            <a:r>
              <a:rPr lang="en-US" sz="2400" dirty="0"/>
              <a:t>file pages in the file system. These files </a:t>
            </a:r>
            <a:r>
              <a:rPr lang="en-US" sz="2400" dirty="0" smtClean="0"/>
              <a:t>are   		hard </a:t>
            </a:r>
            <a:r>
              <a:rPr lang="en-US" sz="2400" dirty="0"/>
              <a:t>to maintain. There are possibilities of file </a:t>
            </a:r>
            <a:r>
              <a:rPr lang="en-US" sz="2400" dirty="0" smtClean="0"/>
              <a:t>		getting </a:t>
            </a:r>
            <a:r>
              <a:rPr lang="en-US" sz="2400" dirty="0"/>
              <a:t>lost or pages getting torn.</a:t>
            </a:r>
          </a:p>
          <a:p>
            <a:pPr lvl="6">
              <a:buFont typeface="Wingdings" pitchFamily="2" charset="2"/>
              <a:buChar char="Ø"/>
            </a:pPr>
            <a:endParaRPr lang="en-US" b="1" u="sng" dirty="0" smtClean="0"/>
          </a:p>
          <a:p>
            <a:pPr lvl="6">
              <a:buNone/>
            </a:pPr>
            <a:endParaRPr lang="en-US" b="1" u="sng" dirty="0" smtClean="0"/>
          </a:p>
          <a:p>
            <a:pPr lvl="6">
              <a:buNone/>
            </a:pPr>
            <a:endParaRPr lang="en-US" b="1" u="sng" dirty="0" smtClean="0"/>
          </a:p>
          <a:p>
            <a:pPr lvl="0">
              <a:buFont typeface="Wingdings" pitchFamily="2" charset="2"/>
              <a:buChar char="Ø"/>
            </a:pPr>
            <a:r>
              <a:rPr lang="en-US" b="1" u="sng" dirty="0" smtClean="0"/>
              <a:t> Copying </a:t>
            </a:r>
            <a:r>
              <a:rPr lang="en-US" b="1" u="sng" dirty="0"/>
              <a:t>the </a:t>
            </a:r>
            <a:r>
              <a:rPr lang="en-US" b="1" u="sng" dirty="0" smtClean="0"/>
              <a:t>work</a:t>
            </a:r>
            <a:endParaRPr lang="en-US" dirty="0"/>
          </a:p>
          <a:p>
            <a:pPr>
              <a:buNone/>
            </a:pPr>
            <a:r>
              <a:rPr lang="en-US" sz="2400" dirty="0"/>
              <a:t>	</a:t>
            </a:r>
            <a:r>
              <a:rPr lang="en-US" sz="2400" dirty="0" smtClean="0"/>
              <a:t>                               In the file system, the students can              		            copy the work of some other student and   			not perform the work by his/her own. </a:t>
            </a:r>
          </a:p>
          <a:p>
            <a:pPr>
              <a:buNone/>
            </a:pPr>
            <a:r>
              <a:rPr lang="en-US" sz="2400" dirty="0" smtClean="0"/>
              <a:t>				Even the faculties are not aware of the 				situation and the student can gets their 				work checked.				</a:t>
            </a:r>
          </a:p>
          <a:p>
            <a:pPr>
              <a:buNone/>
            </a:pPr>
            <a:r>
              <a:rPr lang="en-US" sz="2400" dirty="0"/>
              <a:t>	</a:t>
            </a:r>
            <a:r>
              <a:rPr lang="en-US" sz="2400" dirty="0" smtClean="0"/>
              <a:t>	</a:t>
            </a:r>
            <a:endParaRPr lang="en-US" sz="2400" dirty="0"/>
          </a:p>
          <a:p>
            <a:pPr>
              <a:buFont typeface="Wingdings" pitchFamily="2" charset="2"/>
              <a:buChar char="Ø"/>
            </a:pPr>
            <a:endParaRPr lang="en-US" dirty="0"/>
          </a:p>
        </p:txBody>
      </p:sp>
      <p:pic>
        <p:nvPicPr>
          <p:cNvPr id="5" name="Picture 4" descr="Image result for maintaining files and records"/>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295400" y="1295400"/>
            <a:ext cx="2362200" cy="1905000"/>
          </a:xfrm>
          <a:prstGeom prst="rect">
            <a:avLst/>
          </a:prstGeom>
          <a:ln>
            <a:noFill/>
          </a:ln>
          <a:effectLst>
            <a:outerShdw blurRad="292100" dist="139700" dir="2700000" algn="tl" rotWithShape="0">
              <a:srgbClr val="333333">
                <a:alpha val="65000"/>
              </a:srgbClr>
            </a:outerShdw>
          </a:effectLst>
        </p:spPr>
      </p:pic>
      <p:pic>
        <p:nvPicPr>
          <p:cNvPr id="6" name="Picture 5" descr="P1.jpg"/>
          <p:cNvPicPr>
            <a:picLocks noChangeAspect="1"/>
          </p:cNvPicPr>
          <p:nvPr/>
        </p:nvPicPr>
        <p:blipFill>
          <a:blip r:embed="rId3" cstate="print"/>
          <a:stretch>
            <a:fillRect/>
          </a:stretch>
        </p:blipFill>
        <p:spPr>
          <a:xfrm>
            <a:off x="1371600" y="4114800"/>
            <a:ext cx="2221523" cy="2209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838200"/>
          </a:xfrm>
        </p:spPr>
        <p:txBody>
          <a:bodyPr>
            <a:noAutofit/>
          </a:bodyPr>
          <a:lstStyle/>
          <a:p>
            <a:pPr marL="514350" indent="-514350">
              <a:buFont typeface="Wingdings" pitchFamily="2" charset="2"/>
              <a:buChar char="ü"/>
            </a:pPr>
            <a:r>
              <a:rPr lang="en-US" sz="2800" b="1" u="sng" dirty="0" smtClean="0"/>
              <a:t>DETAILED DESCRIPTION OF PROBLEM</a:t>
            </a:r>
            <a:endParaRPr lang="en-US" sz="2800" dirty="0"/>
          </a:p>
        </p:txBody>
      </p:sp>
      <p:sp>
        <p:nvSpPr>
          <p:cNvPr id="3" name="Content Placeholder 2"/>
          <p:cNvSpPr>
            <a:spLocks noGrp="1"/>
          </p:cNvSpPr>
          <p:nvPr>
            <p:ph idx="1"/>
          </p:nvPr>
        </p:nvSpPr>
        <p:spPr>
          <a:xfrm>
            <a:off x="914400" y="990600"/>
            <a:ext cx="8229600" cy="5867400"/>
          </a:xfrm>
        </p:spPr>
        <p:txBody>
          <a:bodyPr/>
          <a:lstStyle/>
          <a:p>
            <a:pPr lvl="0">
              <a:buFont typeface="Wingdings" pitchFamily="2" charset="2"/>
              <a:buChar char="Ø"/>
            </a:pPr>
            <a:r>
              <a:rPr lang="en-US" b="1" u="sng" dirty="0" smtClean="0"/>
              <a:t>Circulars</a:t>
            </a:r>
            <a:r>
              <a:rPr lang="en-US" sz="2100" dirty="0" smtClean="0"/>
              <a:t>      </a:t>
            </a:r>
          </a:p>
          <a:p>
            <a:pPr lvl="0">
              <a:buNone/>
            </a:pPr>
            <a:r>
              <a:rPr lang="en-US" sz="2400" dirty="0" smtClean="0"/>
              <a:t>    The circulars in collage are passed either on the notice board or by the class representatives. Not all the students check the board every day and representatives might not be able to pass on the messages on time Passing the message also creates confusion as the message might not be passed fully and there might be questions from student about the circulars.</a:t>
            </a:r>
            <a:endParaRPr lang="en-US" sz="3600" b="1" u="sng" dirty="0" smtClean="0"/>
          </a:p>
          <a:p>
            <a:pPr lvl="7">
              <a:buNone/>
            </a:pPr>
            <a:r>
              <a:rPr lang="en-US" sz="2400" dirty="0" smtClean="0"/>
              <a:t>	</a:t>
            </a:r>
            <a:endParaRPr lang="en-US" sz="2400" dirty="0"/>
          </a:p>
          <a:p>
            <a:pPr lvl="7">
              <a:buFont typeface="Wingdings" pitchFamily="2" charset="2"/>
              <a:buChar char="Ø"/>
            </a:pPr>
            <a:endParaRPr lang="en-US" dirty="0"/>
          </a:p>
          <a:p>
            <a:pPr lvl="0">
              <a:buFont typeface="Wingdings" pitchFamily="2" charset="2"/>
              <a:buChar char="Ø"/>
            </a:pPr>
            <a:endParaRPr lang="en-US" b="1" u="sng" dirty="0" smtClean="0"/>
          </a:p>
          <a:p>
            <a:pPr lvl="0">
              <a:buFont typeface="Wingdings" pitchFamily="2" charset="2"/>
              <a:buChar char="Ø"/>
            </a:pPr>
            <a:endParaRPr lang="en-US" dirty="0"/>
          </a:p>
          <a:p>
            <a:endParaRPr lang="en-US" dirty="0"/>
          </a:p>
        </p:txBody>
      </p:sp>
      <p:pic>
        <p:nvPicPr>
          <p:cNvPr id="5" name="Picture 4" descr="Related image"/>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276600" y="3962400"/>
            <a:ext cx="3048000" cy="2286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8077200" cy="1143000"/>
          </a:xfrm>
        </p:spPr>
        <p:txBody>
          <a:bodyPr>
            <a:noAutofit/>
          </a:bodyPr>
          <a:lstStyle/>
          <a:p>
            <a:pPr>
              <a:buFont typeface="Wingdings" pitchFamily="2" charset="2"/>
              <a:buChar char="ü"/>
            </a:pPr>
            <a:r>
              <a:rPr lang="en-US" sz="2800" b="1" u="sng" dirty="0" smtClean="0"/>
              <a:t>DETAILED DESCRIPTION OF PROBLEM</a:t>
            </a:r>
            <a:endParaRPr lang="en-US" sz="2800" dirty="0"/>
          </a:p>
        </p:txBody>
      </p:sp>
      <p:sp>
        <p:nvSpPr>
          <p:cNvPr id="3" name="Content Placeholder 2"/>
          <p:cNvSpPr>
            <a:spLocks noGrp="1"/>
          </p:cNvSpPr>
          <p:nvPr>
            <p:ph idx="1"/>
          </p:nvPr>
        </p:nvSpPr>
        <p:spPr/>
        <p:txBody>
          <a:bodyPr/>
          <a:lstStyle/>
          <a:p>
            <a:pPr>
              <a:buFont typeface="Wingdings" pitchFamily="2" charset="2"/>
              <a:buChar char="Ø"/>
            </a:pPr>
            <a:r>
              <a:rPr lang="en-US" b="1" u="sng" dirty="0" smtClean="0"/>
              <a:t>Records</a:t>
            </a:r>
          </a:p>
          <a:p>
            <a:pPr>
              <a:buNone/>
            </a:pPr>
            <a:r>
              <a:rPr lang="en-US" sz="2400" dirty="0" smtClean="0"/>
              <a:t>    In the file system, there are no reports generated at the end of the semester. The faculty gives the grades to each practical or assignments on witch’s bases the final grades of the semester are given. Because of no records they have to go through all the file work of the semester.</a:t>
            </a:r>
            <a:endParaRPr lang="en-US" sz="2400" dirty="0"/>
          </a:p>
        </p:txBody>
      </p:sp>
      <p:pic>
        <p:nvPicPr>
          <p:cNvPr id="4" name="Picture 3" descr="Image result for notice board in colleges"/>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505200" y="4114800"/>
            <a:ext cx="2895600" cy="2514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8686800" cy="914400"/>
          </a:xfrm>
        </p:spPr>
        <p:txBody>
          <a:bodyPr>
            <a:noAutofit/>
          </a:bodyPr>
          <a:lstStyle/>
          <a:p>
            <a:pPr>
              <a:buFont typeface="Wingdings" pitchFamily="2" charset="2"/>
              <a:buChar char="ü"/>
            </a:pPr>
            <a:r>
              <a:rPr lang="en-US" sz="2800" b="1" u="sng" dirty="0"/>
              <a:t>DETAILED DESCRIPTION OF </a:t>
            </a:r>
            <a:r>
              <a:rPr lang="en-US" sz="2800" b="1" u="sng" dirty="0" smtClean="0"/>
              <a:t>PROBLEM</a:t>
            </a:r>
            <a:endParaRPr lang="en-US" sz="2800" dirty="0"/>
          </a:p>
        </p:txBody>
      </p:sp>
      <p:sp>
        <p:nvSpPr>
          <p:cNvPr id="3" name="Content Placeholder 2"/>
          <p:cNvSpPr>
            <a:spLocks noGrp="1"/>
          </p:cNvSpPr>
          <p:nvPr>
            <p:ph idx="1"/>
          </p:nvPr>
        </p:nvSpPr>
        <p:spPr>
          <a:xfrm>
            <a:off x="990600" y="1295400"/>
            <a:ext cx="8153400" cy="5562600"/>
          </a:xfrm>
        </p:spPr>
        <p:txBody>
          <a:bodyPr>
            <a:normAutofit/>
          </a:bodyPr>
          <a:lstStyle/>
          <a:p>
            <a:pPr lvl="0">
              <a:buFont typeface="Wingdings" pitchFamily="2" charset="2"/>
              <a:buChar char="Ø"/>
            </a:pPr>
            <a:r>
              <a:rPr lang="en-US" b="1" u="sng" dirty="0"/>
              <a:t>Getting the practical </a:t>
            </a:r>
            <a:r>
              <a:rPr lang="en-US" b="1" u="sng" dirty="0" smtClean="0"/>
              <a:t>lists</a:t>
            </a:r>
          </a:p>
          <a:p>
            <a:pPr lvl="0">
              <a:buFont typeface="Wingdings" pitchFamily="2" charset="2"/>
              <a:buChar char="Ø"/>
            </a:pPr>
            <a:endParaRPr lang="en-US" b="1" u="sng" dirty="0" smtClean="0"/>
          </a:p>
          <a:p>
            <a:pPr lvl="7">
              <a:buNone/>
            </a:pPr>
            <a:r>
              <a:rPr lang="en-US" sz="2800" dirty="0" smtClean="0"/>
              <a:t>     The </a:t>
            </a:r>
            <a:r>
              <a:rPr lang="en-US" sz="2800" dirty="0"/>
              <a:t>practical lists are not always </a:t>
            </a:r>
            <a:r>
              <a:rPr lang="en-US" sz="2800" dirty="0" smtClean="0"/>
              <a:t>given</a:t>
            </a:r>
          </a:p>
          <a:p>
            <a:pPr lvl="7">
              <a:buNone/>
            </a:pPr>
            <a:r>
              <a:rPr lang="en-US" sz="2800" dirty="0" smtClean="0"/>
              <a:t>     to </a:t>
            </a:r>
            <a:r>
              <a:rPr lang="en-US" sz="2800" dirty="0"/>
              <a:t>students in advance by the </a:t>
            </a:r>
            <a:r>
              <a:rPr lang="en-US" sz="2800" dirty="0" smtClean="0"/>
              <a:t>faculties.</a:t>
            </a:r>
          </a:p>
          <a:p>
            <a:pPr lvl="7">
              <a:buNone/>
            </a:pPr>
            <a:r>
              <a:rPr lang="en-US" sz="2800" dirty="0" smtClean="0"/>
              <a:t>     In </a:t>
            </a:r>
            <a:r>
              <a:rPr lang="en-US" sz="2800" dirty="0"/>
              <a:t>some cases the students have to </a:t>
            </a:r>
            <a:r>
              <a:rPr lang="en-US" sz="2800" dirty="0" smtClean="0"/>
              <a:t>go</a:t>
            </a:r>
          </a:p>
          <a:p>
            <a:pPr lvl="7">
              <a:buNone/>
            </a:pPr>
            <a:r>
              <a:rPr lang="en-US" sz="2800" dirty="0" smtClean="0"/>
              <a:t>     to </a:t>
            </a:r>
            <a:r>
              <a:rPr lang="en-US" sz="2800" dirty="0"/>
              <a:t>the faculties and get some of </a:t>
            </a:r>
            <a:r>
              <a:rPr lang="en-US" sz="2800" dirty="0" smtClean="0"/>
              <a:t>the</a:t>
            </a:r>
          </a:p>
          <a:p>
            <a:pPr lvl="7">
              <a:buNone/>
            </a:pPr>
            <a:r>
              <a:rPr lang="en-US" sz="2800" dirty="0" smtClean="0"/>
              <a:t>     next </a:t>
            </a:r>
            <a:r>
              <a:rPr lang="en-US" sz="2800" dirty="0"/>
              <a:t>practical. And the students have </a:t>
            </a:r>
            <a:r>
              <a:rPr lang="en-US" sz="2800" dirty="0" smtClean="0"/>
              <a:t>to   </a:t>
            </a:r>
          </a:p>
          <a:p>
            <a:pPr lvl="7">
              <a:buNone/>
            </a:pPr>
            <a:r>
              <a:rPr lang="en-US" sz="2800" dirty="0" smtClean="0"/>
              <a:t>     make </a:t>
            </a:r>
            <a:r>
              <a:rPr lang="en-US" sz="2800" dirty="0"/>
              <a:t>their own index manually.</a:t>
            </a:r>
          </a:p>
          <a:p>
            <a:pPr lvl="7">
              <a:buFont typeface="Wingdings" pitchFamily="2" charset="2"/>
              <a:buChar char="Ø"/>
            </a:pPr>
            <a:endParaRPr lang="en-US" b="1" u="sng" dirty="0" smtClean="0"/>
          </a:p>
          <a:p>
            <a:pPr lvl="0">
              <a:buNone/>
            </a:pPr>
            <a:endParaRPr lang="en-US" dirty="0"/>
          </a:p>
          <a:p>
            <a:endParaRPr lang="en-US" dirty="0"/>
          </a:p>
        </p:txBody>
      </p:sp>
      <p:pic>
        <p:nvPicPr>
          <p:cNvPr id="4" name="Picture 3" descr="Related image"/>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600" y="2286000"/>
            <a:ext cx="2362200" cy="3581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96200" cy="990600"/>
          </a:xfrm>
        </p:spPr>
        <p:txBody>
          <a:bodyPr>
            <a:normAutofit/>
          </a:bodyPr>
          <a:lstStyle/>
          <a:p>
            <a:r>
              <a:rPr lang="en-US" b="1" u="sng" dirty="0"/>
              <a:t>EXPECTED IDP </a:t>
            </a:r>
            <a:r>
              <a:rPr lang="en-US" b="1" u="sng" dirty="0" smtClean="0"/>
              <a:t>RESULT</a:t>
            </a:r>
            <a:endParaRPr lang="en-US" dirty="0"/>
          </a:p>
        </p:txBody>
      </p:sp>
      <p:sp>
        <p:nvSpPr>
          <p:cNvPr id="3" name="Content Placeholder 2"/>
          <p:cNvSpPr>
            <a:spLocks noGrp="1"/>
          </p:cNvSpPr>
          <p:nvPr>
            <p:ph idx="1"/>
          </p:nvPr>
        </p:nvSpPr>
        <p:spPr>
          <a:xfrm>
            <a:off x="990600" y="1066800"/>
            <a:ext cx="8153400" cy="5791200"/>
          </a:xfrm>
        </p:spPr>
        <p:txBody>
          <a:bodyPr/>
          <a:lstStyle/>
          <a:p>
            <a:pPr>
              <a:buFont typeface="Wingdings" pitchFamily="2" charset="2"/>
              <a:buChar char="Ø"/>
            </a:pPr>
            <a:r>
              <a:rPr lang="en-US" b="1" u="sng" dirty="0" smtClean="0"/>
              <a:t>4.1 </a:t>
            </a:r>
            <a:r>
              <a:rPr lang="en-US" b="1" u="sng" dirty="0"/>
              <a:t>PRUPOSED </a:t>
            </a:r>
            <a:r>
              <a:rPr lang="en-US" b="1" u="sng" dirty="0" smtClean="0"/>
              <a:t>SYSTEM</a:t>
            </a:r>
          </a:p>
          <a:p>
            <a:pPr>
              <a:buNone/>
            </a:pPr>
            <a:endParaRPr lang="en-US" b="1" u="sng" dirty="0" smtClean="0"/>
          </a:p>
          <a:p>
            <a:pPr>
              <a:buNone/>
            </a:pPr>
            <a:r>
              <a:rPr lang="en-US" sz="2000" dirty="0" smtClean="0"/>
              <a:t>	</a:t>
            </a:r>
            <a:r>
              <a:rPr lang="en-US" sz="2400" dirty="0" smtClean="0"/>
              <a:t>	</a:t>
            </a:r>
            <a:r>
              <a:rPr lang="en-US" sz="2800" dirty="0" smtClean="0"/>
              <a:t>We </a:t>
            </a:r>
            <a:r>
              <a:rPr lang="en-US" sz="2800" dirty="0"/>
              <a:t>try to propose a system (LOADLESSLABS) which </a:t>
            </a:r>
            <a:r>
              <a:rPr lang="en-US" sz="2800" dirty="0" smtClean="0"/>
              <a:t>will solve </a:t>
            </a:r>
            <a:r>
              <a:rPr lang="en-US" sz="2800" dirty="0"/>
              <a:t>all the major issues in the current manual system. </a:t>
            </a:r>
            <a:r>
              <a:rPr lang="en-US" sz="2800" dirty="0" smtClean="0"/>
              <a:t>The practical </a:t>
            </a:r>
            <a:r>
              <a:rPr lang="en-US" sz="2800" dirty="0"/>
              <a:t>and assignment will be submitted online which </a:t>
            </a:r>
            <a:r>
              <a:rPr lang="en-US" sz="2800" dirty="0" smtClean="0"/>
              <a:t>will force </a:t>
            </a:r>
            <a:r>
              <a:rPr lang="en-US" sz="2800" dirty="0"/>
              <a:t>each student perform them individually. Also </a:t>
            </a:r>
            <a:r>
              <a:rPr lang="en-US" sz="2800" dirty="0" smtClean="0"/>
              <a:t>records will </a:t>
            </a:r>
            <a:r>
              <a:rPr lang="en-US" sz="2800" dirty="0"/>
              <a:t>be maintained and circulars will be provided.</a:t>
            </a:r>
            <a:endParaRPr lang="en-US" sz="2400" dirty="0"/>
          </a:p>
          <a:p>
            <a:pPr>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20000" cy="9144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1143000" y="914400"/>
            <a:ext cx="8001000" cy="5943600"/>
          </a:xfrm>
        </p:spPr>
        <p:txBody>
          <a:bodyPr>
            <a:normAutofit fontScale="92500" lnSpcReduction="20000"/>
          </a:bodyPr>
          <a:lstStyle/>
          <a:p>
            <a:pPr>
              <a:buFont typeface="Wingdings" pitchFamily="2" charset="2"/>
              <a:buChar char="Ø"/>
            </a:pPr>
            <a:r>
              <a:rPr lang="en-US" b="1" u="sng" dirty="0"/>
              <a:t>4.2 </a:t>
            </a:r>
            <a:r>
              <a:rPr lang="en-US" b="1" u="sng" dirty="0" smtClean="0"/>
              <a:t>FEATURES</a:t>
            </a:r>
          </a:p>
          <a:p>
            <a:pPr>
              <a:buFont typeface="Wingdings" pitchFamily="2" charset="2"/>
              <a:buChar char="Ø"/>
            </a:pPr>
            <a:endParaRPr lang="en-US" b="1" u="sng" dirty="0" smtClean="0"/>
          </a:p>
          <a:p>
            <a:pPr>
              <a:buNone/>
            </a:pPr>
            <a:r>
              <a:rPr lang="en-US" sz="2400" b="1" dirty="0" smtClean="0"/>
              <a:t>	LOADLESSLABS</a:t>
            </a:r>
            <a:r>
              <a:rPr lang="en-US" sz="2400" dirty="0" smtClean="0"/>
              <a:t> </a:t>
            </a:r>
            <a:r>
              <a:rPr lang="en-US" sz="2400" dirty="0"/>
              <a:t>is the project which overcomes most of all the major issues of the file system which is going on in the colleges right now</a:t>
            </a:r>
            <a:r>
              <a:rPr lang="en-US" sz="2400" dirty="0" smtClean="0"/>
              <a:t>.</a:t>
            </a:r>
          </a:p>
          <a:p>
            <a:pPr>
              <a:buNone/>
            </a:pPr>
            <a:endParaRPr lang="en-US" sz="2400" dirty="0" smtClean="0"/>
          </a:p>
          <a:p>
            <a:pPr marL="457200" lvl="0" indent="-457200">
              <a:buFont typeface="Wingdings" pitchFamily="2" charset="2"/>
              <a:buChar char="q"/>
            </a:pPr>
            <a:r>
              <a:rPr lang="en-US" sz="2400" b="1" u="sng" dirty="0"/>
              <a:t>Profiles</a:t>
            </a:r>
            <a:endParaRPr lang="en-US" sz="2400" dirty="0"/>
          </a:p>
          <a:p>
            <a:pPr>
              <a:buNone/>
            </a:pPr>
            <a:r>
              <a:rPr lang="en-US" sz="2400" dirty="0" smtClean="0"/>
              <a:t>	The </a:t>
            </a:r>
            <a:r>
              <a:rPr lang="en-US" sz="2400" dirty="0"/>
              <a:t>user will be asked to create the profile first. There are three roles for the profile: Admin, Faculty and Student. Students will be submitting their work andFaculty will assess the work of the student. Admin will be handling the system. Everyone will be saving their work in their profiles</a:t>
            </a:r>
            <a:r>
              <a:rPr lang="en-US" sz="2400" dirty="0" smtClean="0"/>
              <a:t>.</a:t>
            </a:r>
          </a:p>
          <a:p>
            <a:pPr>
              <a:buNone/>
            </a:pPr>
            <a:endParaRPr lang="en-US" sz="2400" dirty="0" smtClean="0"/>
          </a:p>
          <a:p>
            <a:pPr lvl="0">
              <a:buFont typeface="Wingdings" pitchFamily="2" charset="2"/>
              <a:buChar char="q"/>
            </a:pPr>
            <a:r>
              <a:rPr lang="en-US" sz="2400" b="1" u="sng" dirty="0"/>
              <a:t>Online editors</a:t>
            </a:r>
            <a:endParaRPr lang="en-US" sz="2400" dirty="0"/>
          </a:p>
          <a:p>
            <a:pPr>
              <a:buNone/>
            </a:pPr>
            <a:r>
              <a:rPr lang="en-US" sz="2400" dirty="0" smtClean="0"/>
              <a:t>	The </a:t>
            </a:r>
            <a:r>
              <a:rPr lang="en-US" sz="2400" dirty="0"/>
              <a:t>projects provides the online text areas in which student can write the answers of their assignments. The student will be able to save and submit their work. The faculty will also be able to know that how many students have submitted.</a:t>
            </a:r>
          </a:p>
          <a:p>
            <a:pPr>
              <a:buNone/>
            </a:pPr>
            <a:endParaRPr lang="en-US" sz="2400" dirty="0"/>
          </a:p>
          <a:p>
            <a:pPr>
              <a:buNone/>
            </a:pPr>
            <a:endParaRPr lang="en-US" sz="2400" dirty="0"/>
          </a:p>
          <a:p>
            <a:pPr>
              <a:buNone/>
            </a:pPr>
            <a:endParaRPr lang="en-US" sz="2400" dirty="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543800" cy="9144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990600" y="914400"/>
            <a:ext cx="8153400" cy="5943600"/>
          </a:xfrm>
        </p:spPr>
        <p:txBody>
          <a:bodyPr>
            <a:normAutofit/>
          </a:bodyPr>
          <a:lstStyle/>
          <a:p>
            <a:pPr lvl="0">
              <a:buFont typeface="Wingdings" pitchFamily="2" charset="2"/>
              <a:buChar char="q"/>
            </a:pPr>
            <a:r>
              <a:rPr lang="en-US" b="1" u="sng" dirty="0"/>
              <a:t>Online assessment</a:t>
            </a:r>
            <a:endParaRPr lang="en-US" dirty="0"/>
          </a:p>
          <a:p>
            <a:pPr>
              <a:buNone/>
            </a:pPr>
            <a:r>
              <a:rPr lang="en-US" dirty="0" smtClean="0"/>
              <a:t>	</a:t>
            </a:r>
            <a:r>
              <a:rPr lang="en-US" sz="2400" dirty="0" smtClean="0"/>
              <a:t>Once </a:t>
            </a:r>
            <a:r>
              <a:rPr lang="en-US" sz="2400" dirty="0"/>
              <a:t>the student submits the work, the faculty will be able to assess their individual work online. they are also given the privilege to grade the individual student.</a:t>
            </a:r>
          </a:p>
          <a:p>
            <a:pPr lvl="0">
              <a:buFont typeface="Wingdings" pitchFamily="2" charset="2"/>
              <a:buChar char="q"/>
            </a:pPr>
            <a:r>
              <a:rPr lang="en-US" b="1" u="sng" dirty="0"/>
              <a:t>Records</a:t>
            </a:r>
            <a:endParaRPr lang="en-US" dirty="0"/>
          </a:p>
          <a:p>
            <a:pPr>
              <a:buNone/>
            </a:pPr>
            <a:r>
              <a:rPr lang="en-US" dirty="0" smtClean="0"/>
              <a:t>	</a:t>
            </a:r>
            <a:r>
              <a:rPr lang="en-US" sz="2400" dirty="0" smtClean="0"/>
              <a:t>When </a:t>
            </a:r>
            <a:r>
              <a:rPr lang="en-US" sz="2400" dirty="0"/>
              <a:t>the faculty will give the grade to the assignment and practical work, it will be saved directly in the student’s grade history. All the student has their own history which is helpful to faculty and student to keep track of their work.</a:t>
            </a:r>
          </a:p>
          <a:p>
            <a:pPr lvl="0">
              <a:buFont typeface="Wingdings" pitchFamily="2" charset="2"/>
              <a:buChar char="q"/>
            </a:pPr>
            <a:r>
              <a:rPr lang="en-US" b="1" u="sng" dirty="0"/>
              <a:t>Backup </a:t>
            </a:r>
            <a:endParaRPr lang="en-US" dirty="0"/>
          </a:p>
          <a:p>
            <a:pPr>
              <a:buNone/>
            </a:pPr>
            <a:r>
              <a:rPr lang="en-US" sz="2400" dirty="0" smtClean="0"/>
              <a:t>	The </a:t>
            </a:r>
            <a:r>
              <a:rPr lang="en-US" sz="2400" dirty="0"/>
              <a:t>system will be keeping the backup of all the work. So in case of data loss, the data will be provided without any lose.</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11430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1066800" y="1371600"/>
            <a:ext cx="8077200" cy="5486400"/>
          </a:xfrm>
        </p:spPr>
        <p:txBody>
          <a:bodyPr/>
          <a:lstStyle/>
          <a:p>
            <a:pPr lvl="0">
              <a:buFont typeface="Wingdings" pitchFamily="2" charset="2"/>
              <a:buChar char="q"/>
            </a:pPr>
            <a:r>
              <a:rPr lang="en-US" b="1" u="sng" dirty="0"/>
              <a:t>Circulars</a:t>
            </a:r>
            <a:endParaRPr lang="en-US" dirty="0"/>
          </a:p>
          <a:p>
            <a:pPr>
              <a:buNone/>
            </a:pPr>
            <a:r>
              <a:rPr lang="en-US" dirty="0" smtClean="0"/>
              <a:t>	</a:t>
            </a:r>
            <a:r>
              <a:rPr lang="en-US" sz="2400" dirty="0" smtClean="0"/>
              <a:t>The </a:t>
            </a:r>
            <a:r>
              <a:rPr lang="en-US" sz="2400" dirty="0"/>
              <a:t>faculties and the admin will be able to get the circulars uploaded on the site. The circulars will be shown on the home page of the site. By uploading the circulars on the site, will be convenient for students as all will be able to see them</a:t>
            </a:r>
            <a:r>
              <a:rPr lang="en-US" sz="2400" dirty="0" smtClean="0"/>
              <a:t>.</a:t>
            </a:r>
            <a:endParaRPr lang="en-US" dirty="0"/>
          </a:p>
          <a:p>
            <a:pPr lvl="0">
              <a:buFont typeface="Wingdings" pitchFamily="2" charset="2"/>
              <a:buChar char="q"/>
            </a:pPr>
            <a:r>
              <a:rPr lang="en-US" b="1" u="sng" dirty="0"/>
              <a:t>Prints</a:t>
            </a:r>
            <a:endParaRPr lang="en-US" dirty="0"/>
          </a:p>
          <a:p>
            <a:pPr>
              <a:buNone/>
            </a:pPr>
            <a:r>
              <a:rPr lang="en-US" dirty="0" smtClean="0"/>
              <a:t>	</a:t>
            </a:r>
            <a:r>
              <a:rPr lang="en-US" sz="2400" dirty="0" smtClean="0"/>
              <a:t>If </a:t>
            </a:r>
            <a:r>
              <a:rPr lang="en-US" sz="2400" dirty="0"/>
              <a:t>the print of the work is required(most likely in viva examinations), the faculty will give the permission to the student to get the print copy of the work once after all the assignments / practicals are submitted</a:t>
            </a:r>
            <a:r>
              <a:rPr lang="en-US" sz="2400" dirty="0" smtClean="0"/>
              <a:t>.</a:t>
            </a:r>
          </a:p>
          <a:p>
            <a:pPr>
              <a:buNone/>
            </a:pPr>
            <a:endParaRPr lang="en-US" sz="2400"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0"/>
            <a:ext cx="7086600" cy="990600"/>
          </a:xfrm>
        </p:spPr>
        <p:txBody>
          <a:bodyPr>
            <a:normAutofit/>
          </a:bodyPr>
          <a:lstStyle/>
          <a:p>
            <a:r>
              <a:rPr lang="en-US" b="1" u="sng" dirty="0" smtClean="0"/>
              <a:t>ACKNOWLEDGEMENT</a:t>
            </a:r>
            <a:endParaRPr lang="en-US" dirty="0"/>
          </a:p>
        </p:txBody>
      </p:sp>
      <p:sp>
        <p:nvSpPr>
          <p:cNvPr id="3" name="Subtitle 2"/>
          <p:cNvSpPr>
            <a:spLocks noGrp="1"/>
          </p:cNvSpPr>
          <p:nvPr>
            <p:ph type="subTitle" idx="1"/>
          </p:nvPr>
        </p:nvSpPr>
        <p:spPr>
          <a:xfrm>
            <a:off x="1219200" y="1295400"/>
            <a:ext cx="7924800" cy="5562600"/>
          </a:xfrm>
        </p:spPr>
        <p:txBody>
          <a:bodyPr>
            <a:normAutofit fontScale="92500" lnSpcReduction="20000"/>
          </a:bodyPr>
          <a:lstStyle/>
          <a:p>
            <a:pPr algn="l">
              <a:buFont typeface="Wingdings" pitchFamily="2" charset="2"/>
              <a:buChar char="Ø"/>
            </a:pPr>
            <a:r>
              <a:rPr lang="en-US" sz="2400" dirty="0" smtClean="0">
                <a:solidFill>
                  <a:schemeClr val="tx1"/>
                </a:solidFill>
              </a:rPr>
              <a:t>     Without </a:t>
            </a:r>
            <a:r>
              <a:rPr lang="en-US" sz="2400" dirty="0">
                <a:solidFill>
                  <a:schemeClr val="tx1"/>
                </a:solidFill>
              </a:rPr>
              <a:t>taking help from all those brilliant people, it would not have been possible to complete this enormous project and to make our intension of doing something good for the department a success. So we take this opportunity to thank all of them who help us directly and indirectly to make this dream come true</a:t>
            </a:r>
            <a:r>
              <a:rPr lang="en-US" sz="2400" dirty="0" smtClean="0">
                <a:solidFill>
                  <a:schemeClr val="tx1"/>
                </a:solidFill>
              </a:rPr>
              <a:t>.</a:t>
            </a:r>
          </a:p>
          <a:p>
            <a:pPr algn="l"/>
            <a:endParaRPr lang="en-US" sz="2400" dirty="0" smtClean="0">
              <a:solidFill>
                <a:schemeClr val="tx1"/>
              </a:solidFill>
            </a:endParaRPr>
          </a:p>
          <a:p>
            <a:pPr algn="l">
              <a:buFont typeface="Wingdings" pitchFamily="2" charset="2"/>
              <a:buChar char="Ø"/>
            </a:pPr>
            <a:r>
              <a:rPr lang="en-US" sz="2400" dirty="0" smtClean="0">
                <a:solidFill>
                  <a:schemeClr val="tx1"/>
                </a:solidFill>
              </a:rPr>
              <a:t>     We are </a:t>
            </a:r>
            <a:r>
              <a:rPr lang="en-US" sz="2400" dirty="0">
                <a:solidFill>
                  <a:schemeClr val="tx1"/>
                </a:solidFill>
              </a:rPr>
              <a:t>grateful to our guide Drashti Baldev for her prolonged in our work and excellent guidance. She has been a constant source of motivation to us providing us with suitable media performance , a platform to show our potential and chance to prove our skills by the way of project development</a:t>
            </a:r>
            <a:r>
              <a:rPr lang="en-US" sz="2400" dirty="0" smtClean="0">
                <a:solidFill>
                  <a:schemeClr val="tx1"/>
                </a:solidFill>
              </a:rPr>
              <a:t>.</a:t>
            </a:r>
          </a:p>
          <a:p>
            <a:pPr algn="l"/>
            <a:endParaRPr lang="en-US" sz="2400" dirty="0" smtClean="0">
              <a:solidFill>
                <a:schemeClr val="tx1"/>
              </a:solidFill>
            </a:endParaRPr>
          </a:p>
          <a:p>
            <a:pPr algn="l">
              <a:buFont typeface="Wingdings" pitchFamily="2" charset="2"/>
              <a:buChar char="Ø"/>
            </a:pPr>
            <a:r>
              <a:rPr lang="en-US" sz="2400" dirty="0" smtClean="0">
                <a:solidFill>
                  <a:schemeClr val="tx1"/>
                </a:solidFill>
              </a:rPr>
              <a:t>     We </a:t>
            </a:r>
            <a:r>
              <a:rPr lang="en-US" sz="2400" dirty="0">
                <a:solidFill>
                  <a:schemeClr val="tx1"/>
                </a:solidFill>
              </a:rPr>
              <a:t>would also like to thank Mr.R.M.Shaikh of computer department allowing us to take this project and give our dream a way.We are sincerely thankful to him for his time to time and valuable guidance during the training period. We are also thankful to our family members for providing mental strength during our project preparation </a:t>
            </a:r>
            <a:r>
              <a:rPr lang="en-US" sz="2400" dirty="0" smtClean="0">
                <a:solidFill>
                  <a:schemeClr val="tx1"/>
                </a:solidFill>
              </a:rPr>
              <a:t>sincerely.</a:t>
            </a:r>
            <a:endParaRPr lang="en-US" sz="2400" dirty="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8382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1066800" y="914400"/>
            <a:ext cx="8077200" cy="5943600"/>
          </a:xfrm>
        </p:spPr>
        <p:txBody>
          <a:bodyPr>
            <a:normAutofit/>
          </a:bodyPr>
          <a:lstStyle/>
          <a:p>
            <a:pPr>
              <a:buFont typeface="Wingdings" pitchFamily="2" charset="2"/>
              <a:buChar char="Ø"/>
            </a:pPr>
            <a:r>
              <a:rPr lang="en-US" b="1" u="sng" dirty="0"/>
              <a:t>4.3 </a:t>
            </a:r>
            <a:r>
              <a:rPr lang="en-US" b="1" u="sng" dirty="0" smtClean="0"/>
              <a:t>Modules</a:t>
            </a:r>
          </a:p>
          <a:p>
            <a:pPr>
              <a:buNone/>
            </a:pPr>
            <a:endParaRPr lang="en-US" b="1" u="sng" dirty="0" smtClean="0"/>
          </a:p>
          <a:p>
            <a:pPr lvl="0">
              <a:buFont typeface="Wingdings" pitchFamily="2" charset="2"/>
              <a:buChar char="q"/>
            </a:pPr>
            <a:r>
              <a:rPr lang="en-US" b="1" dirty="0"/>
              <a:t>Login/Registration </a:t>
            </a:r>
            <a:endParaRPr lang="en-US" dirty="0"/>
          </a:p>
          <a:p>
            <a:pPr>
              <a:buNone/>
            </a:pPr>
            <a:r>
              <a:rPr lang="en-US" sz="2400" dirty="0" smtClean="0"/>
              <a:t>		The </a:t>
            </a:r>
            <a:r>
              <a:rPr lang="en-US" sz="2400" dirty="0"/>
              <a:t>users will be registered by the HOD using their Gmail id and will students will change their id and password while first login. Later on the login will be done using the new id and password and by the id, system will define the roll and the user’s privileges</a:t>
            </a:r>
            <a:r>
              <a:rPr lang="en-US" sz="2400" dirty="0" smtClean="0"/>
              <a:t>.</a:t>
            </a:r>
          </a:p>
          <a:p>
            <a:pPr>
              <a:buNone/>
            </a:pPr>
            <a:endParaRPr lang="en-US" sz="2400" dirty="0"/>
          </a:p>
          <a:p>
            <a:pPr>
              <a:buNone/>
            </a:pPr>
            <a:endParaRPr lang="en-US" sz="2400" dirty="0"/>
          </a:p>
          <a:p>
            <a:pPr>
              <a:buNone/>
            </a:pPr>
            <a:endParaRPr lang="en-US" sz="2400" dirty="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9144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1066800" y="838201"/>
            <a:ext cx="7620000" cy="2362200"/>
          </a:xfrm>
        </p:spPr>
        <p:txBody>
          <a:bodyPr>
            <a:normAutofit fontScale="77500" lnSpcReduction="20000"/>
          </a:bodyPr>
          <a:lstStyle/>
          <a:p>
            <a:pPr lvl="0">
              <a:buFont typeface="Wingdings" pitchFamily="2" charset="2"/>
              <a:buChar char="q"/>
            </a:pPr>
            <a:r>
              <a:rPr lang="en-US" b="1" dirty="0" smtClean="0"/>
              <a:t>Admin</a:t>
            </a:r>
            <a:endParaRPr lang="en-US" dirty="0" smtClean="0"/>
          </a:p>
          <a:p>
            <a:pPr>
              <a:buNone/>
            </a:pPr>
            <a:r>
              <a:rPr lang="en-US" dirty="0" smtClean="0"/>
              <a:t>   		 The HOD of the department will handle this module as it will possess the supreme privileges. It will be his duty to add faculties and students by registering them with their email id. Deleting particular user will also come under his privileges. Its main function will be to maintain the website and sole issues if any.</a:t>
            </a:r>
          </a:p>
          <a:p>
            <a:endParaRPr lang="en-US" dirty="0"/>
          </a:p>
        </p:txBody>
      </p:sp>
      <p:graphicFrame>
        <p:nvGraphicFramePr>
          <p:cNvPr id="49154" name="Object 2"/>
          <p:cNvGraphicFramePr>
            <a:graphicFrameLocks noChangeAspect="1"/>
          </p:cNvGraphicFramePr>
          <p:nvPr/>
        </p:nvGraphicFramePr>
        <p:xfrm>
          <a:off x="1219200" y="3276600"/>
          <a:ext cx="7620000" cy="3124200"/>
        </p:xfrm>
        <a:graphic>
          <a:graphicData uri="http://schemas.openxmlformats.org/presentationml/2006/ole">
            <p:oleObj spid="_x0000_s49154" r:id="rId3" imgW="6249134" imgH="2730124" progId="Visio.Drawing.11">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8382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990600" y="914400"/>
            <a:ext cx="8153400" cy="3048000"/>
          </a:xfrm>
        </p:spPr>
        <p:txBody>
          <a:bodyPr>
            <a:normAutofit lnSpcReduction="10000"/>
          </a:bodyPr>
          <a:lstStyle/>
          <a:p>
            <a:pPr lvl="0">
              <a:buFont typeface="Wingdings" pitchFamily="2" charset="2"/>
              <a:buChar char="q"/>
            </a:pPr>
            <a:r>
              <a:rPr lang="en-US" b="1" dirty="0"/>
              <a:t>Faculty</a:t>
            </a:r>
            <a:endParaRPr lang="en-US" dirty="0"/>
          </a:p>
          <a:p>
            <a:pPr>
              <a:buNone/>
            </a:pPr>
            <a:r>
              <a:rPr lang="en-US" dirty="0" smtClean="0"/>
              <a:t>	</a:t>
            </a:r>
            <a:r>
              <a:rPr lang="en-US" sz="2400" dirty="0"/>
              <a:t>	  All the faculties will upload the assignments in file formats which will appear with editors to students. After uploading their practicals the faculties will assess them and assign grades. Also the faculty will have its own profile maintained. They will have the privilege to let the student print the entire semester’s work once the entire file has been made</a:t>
            </a:r>
            <a:r>
              <a:rPr lang="en-US" sz="2400" dirty="0" smtClean="0"/>
              <a:t>.</a:t>
            </a:r>
          </a:p>
          <a:p>
            <a:pPr>
              <a:buNone/>
            </a:pPr>
            <a:endParaRPr lang="en-US" sz="2400" dirty="0"/>
          </a:p>
          <a:p>
            <a:pPr>
              <a:buNone/>
            </a:pPr>
            <a:endParaRPr lang="en-US" dirty="0"/>
          </a:p>
        </p:txBody>
      </p:sp>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9217" name="Object 1"/>
          <p:cNvGraphicFramePr>
            <a:graphicFrameLocks noChangeAspect="1"/>
          </p:cNvGraphicFramePr>
          <p:nvPr/>
        </p:nvGraphicFramePr>
        <p:xfrm>
          <a:off x="990600" y="3810000"/>
          <a:ext cx="8153400" cy="2895600"/>
        </p:xfrm>
        <a:graphic>
          <a:graphicData uri="http://schemas.openxmlformats.org/presentationml/2006/ole">
            <p:oleObj spid="_x0000_s9217" r:id="rId3" imgW="5965839" imgH="2627029" progId="Visio.Drawing.11">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10668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990600" y="990600"/>
            <a:ext cx="7848600" cy="2743199"/>
          </a:xfrm>
        </p:spPr>
        <p:txBody>
          <a:bodyPr>
            <a:normAutofit fontScale="77500" lnSpcReduction="20000"/>
          </a:bodyPr>
          <a:lstStyle/>
          <a:p>
            <a:pPr lvl="0">
              <a:buFont typeface="Wingdings" pitchFamily="2" charset="2"/>
              <a:buChar char="q"/>
            </a:pPr>
            <a:r>
              <a:rPr lang="en-US" b="1" dirty="0" smtClean="0"/>
              <a:t>Student </a:t>
            </a:r>
            <a:endParaRPr lang="en-US" dirty="0" smtClean="0"/>
          </a:p>
          <a:p>
            <a:pPr>
              <a:buNone/>
            </a:pPr>
            <a:r>
              <a:rPr lang="en-US" dirty="0" smtClean="0"/>
              <a:t>	        Students will be the end users of the system. They will login using their id and password. All the subjects’ practicals and assignments along with the required editors will be provided to them. They will submit their code or text and it will be accesses by the faculty. Each student will have its profile to view the work.  </a:t>
            </a:r>
          </a:p>
          <a:p>
            <a:endParaRPr lang="en-US" dirty="0"/>
          </a:p>
        </p:txBody>
      </p:sp>
      <p:sp>
        <p:nvSpPr>
          <p:cNvPr id="50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0177" name="Object 1"/>
          <p:cNvGraphicFramePr>
            <a:graphicFrameLocks noChangeAspect="1"/>
          </p:cNvGraphicFramePr>
          <p:nvPr/>
        </p:nvGraphicFramePr>
        <p:xfrm>
          <a:off x="838200" y="3352800"/>
          <a:ext cx="8305800" cy="3505200"/>
        </p:xfrm>
        <a:graphic>
          <a:graphicData uri="http://schemas.openxmlformats.org/presentationml/2006/ole">
            <p:oleObj spid="_x0000_s50177" r:id="rId3" imgW="5974539" imgH="2464805" progId="Visio.Drawing.11">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914400"/>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990600" y="914400"/>
            <a:ext cx="8153400" cy="5943600"/>
          </a:xfrm>
        </p:spPr>
        <p:txBody>
          <a:bodyPr/>
          <a:lstStyle/>
          <a:p>
            <a:pPr>
              <a:buFont typeface="Wingdings" pitchFamily="2" charset="2"/>
              <a:buChar char="Ø"/>
            </a:pPr>
            <a:r>
              <a:rPr lang="en-US" b="1" u="sng" dirty="0"/>
              <a:t>4.4 working flow of the </a:t>
            </a:r>
            <a:r>
              <a:rPr lang="en-US" b="1" u="sng" dirty="0" smtClean="0"/>
              <a:t>system</a:t>
            </a:r>
          </a:p>
          <a:p>
            <a:pPr>
              <a:buNone/>
            </a:pPr>
            <a:endParaRPr lang="en-US" b="1" u="sng" dirty="0" smtClean="0"/>
          </a:p>
          <a:p>
            <a:pPr lvl="0">
              <a:buFont typeface="Wingdings" pitchFamily="2" charset="2"/>
              <a:buChar char="q"/>
            </a:pPr>
            <a:r>
              <a:rPr lang="en-US" sz="2800" dirty="0"/>
              <a:t>The system when entered asks for the login id and password in order to access the system. </a:t>
            </a:r>
          </a:p>
          <a:p>
            <a:pPr lvl="0">
              <a:buFont typeface="Wingdings" pitchFamily="2" charset="2"/>
              <a:buChar char="q"/>
            </a:pPr>
            <a:r>
              <a:rPr lang="en-US" sz="2800" dirty="0"/>
              <a:t>For the first login the id will be the Gmail id and there a system generated password sent to the student via mail. Later on the student will need to change the id, password for security and </a:t>
            </a:r>
            <a:r>
              <a:rPr lang="en-US" sz="2800" dirty="0" smtClean="0"/>
              <a:t>ease.</a:t>
            </a:r>
          </a:p>
          <a:p>
            <a:pPr lvl="0">
              <a:buFont typeface="Wingdings" pitchFamily="2" charset="2"/>
              <a:buChar char="q"/>
            </a:pPr>
            <a:r>
              <a:rPr lang="en-US" sz="2800" dirty="0" smtClean="0"/>
              <a:t>After </a:t>
            </a:r>
            <a:r>
              <a:rPr lang="en-US" sz="2800" dirty="0"/>
              <a:t>login, the system defines the role of the user weather it is an admin, faculty or student and gives privileges accordingly.</a:t>
            </a:r>
          </a:p>
          <a:p>
            <a:pPr>
              <a:buNone/>
            </a:pPr>
            <a:endParaRPr lang="en-US" dirty="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808038"/>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1066800" y="762000"/>
            <a:ext cx="8077200" cy="6096000"/>
          </a:xfrm>
        </p:spPr>
        <p:txBody>
          <a:bodyPr>
            <a:normAutofit fontScale="92500" lnSpcReduction="20000"/>
          </a:bodyPr>
          <a:lstStyle/>
          <a:p>
            <a:pPr lvl="0">
              <a:buFont typeface="Wingdings" pitchFamily="2" charset="2"/>
              <a:buChar char="q"/>
            </a:pPr>
            <a:r>
              <a:rPr lang="en-US" sz="2800" dirty="0"/>
              <a:t>If the user is a student, it can select from subjects and enter to the assignments and practical modules for each subject separately. He/She can submit solutions till the last submission date and check for grades later on. Also the student can print the entire work once all the practicals are submitted. It can view circulars</a:t>
            </a:r>
            <a:r>
              <a:rPr lang="en-US" sz="2800" dirty="0" smtClean="0"/>
              <a:t>.</a:t>
            </a:r>
          </a:p>
          <a:p>
            <a:pPr>
              <a:buFont typeface="Wingdings" pitchFamily="2" charset="2"/>
              <a:buChar char="q"/>
            </a:pPr>
            <a:r>
              <a:rPr lang="en-US" sz="2800" dirty="0"/>
              <a:t>If the user is a faculty, it can see which subjects it takes and enter to the submitted assignments and practicals of each student in his/her lab. It can assess them and give grades. Also can use the record in the viva sessions to know the students work throughout the sem. also the faculty can upload the circulars.</a:t>
            </a:r>
          </a:p>
          <a:p>
            <a:pPr>
              <a:buFont typeface="Wingdings" pitchFamily="2" charset="2"/>
              <a:buChar char="q"/>
            </a:pPr>
            <a:r>
              <a:rPr lang="en-US" sz="2800" dirty="0"/>
              <a:t>If the user is admin, it can add new users as faculty or students. It can manage all the profiles and can review all the work going on in the system. It has the highest privilege in the system and can delete any profile if required</a:t>
            </a:r>
            <a:r>
              <a:rPr lang="en-US" sz="2800" dirty="0" smtClean="0"/>
              <a:t>.</a:t>
            </a:r>
            <a:endParaRPr lang="en-US" sz="2800" dirty="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7345" name="Object 1"/>
          <p:cNvGraphicFramePr>
            <a:graphicFrameLocks noChangeAspect="1"/>
          </p:cNvGraphicFramePr>
          <p:nvPr/>
        </p:nvGraphicFramePr>
        <p:xfrm>
          <a:off x="0" y="0"/>
          <a:ext cx="8991600" cy="6858000"/>
        </p:xfrm>
        <a:graphic>
          <a:graphicData uri="http://schemas.openxmlformats.org/presentationml/2006/ole">
            <p:oleObj spid="_x0000_s57345" r:id="rId3" imgW="7234805" imgH="4894741" progId="Visio.Drawing.11">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808038"/>
          </a:xfrm>
        </p:spPr>
        <p:txBody>
          <a:bodyPr/>
          <a:lstStyle/>
          <a:p>
            <a:r>
              <a:rPr lang="en-US" b="1" u="sng" dirty="0" smtClean="0"/>
              <a:t>EXPECTED IDP RESULT</a:t>
            </a:r>
            <a:endParaRPr lang="en-US" dirty="0"/>
          </a:p>
        </p:txBody>
      </p:sp>
      <p:sp>
        <p:nvSpPr>
          <p:cNvPr id="3" name="Content Placeholder 2"/>
          <p:cNvSpPr>
            <a:spLocks noGrp="1"/>
          </p:cNvSpPr>
          <p:nvPr>
            <p:ph idx="1"/>
          </p:nvPr>
        </p:nvSpPr>
        <p:spPr>
          <a:xfrm>
            <a:off x="990600" y="838200"/>
            <a:ext cx="8153400" cy="6019800"/>
          </a:xfrm>
        </p:spPr>
        <p:txBody>
          <a:bodyPr>
            <a:normAutofit fontScale="92500" lnSpcReduction="20000"/>
          </a:bodyPr>
          <a:lstStyle/>
          <a:p>
            <a:pPr>
              <a:buFont typeface="Wingdings" pitchFamily="2" charset="2"/>
              <a:buChar char="Ø"/>
            </a:pPr>
            <a:r>
              <a:rPr lang="en-US" b="1" u="sng" dirty="0" smtClean="0"/>
              <a:t>4.5DEVELOPMENT </a:t>
            </a:r>
            <a:r>
              <a:rPr lang="en-US" b="1" u="sng" dirty="0"/>
              <a:t>TOOLS AND </a:t>
            </a:r>
            <a:r>
              <a:rPr lang="en-US" b="1" u="sng" dirty="0" smtClean="0"/>
              <a:t>TECHNOLOGIES</a:t>
            </a:r>
          </a:p>
          <a:p>
            <a:pPr>
              <a:buFont typeface="Wingdings" pitchFamily="2" charset="2"/>
              <a:buChar char="Ø"/>
            </a:pPr>
            <a:endParaRPr lang="en-US" dirty="0"/>
          </a:p>
          <a:p>
            <a:pPr lvl="0">
              <a:buFont typeface="Wingdings" pitchFamily="2" charset="2"/>
              <a:buChar char="q"/>
            </a:pPr>
            <a:r>
              <a:rPr lang="en-US" b="1" u="sng" dirty="0"/>
              <a:t>Front-end and Back-end:</a:t>
            </a:r>
            <a:endParaRPr lang="en-US" dirty="0"/>
          </a:p>
          <a:p>
            <a:pPr>
              <a:buNone/>
            </a:pPr>
            <a:r>
              <a:rPr lang="en-US" sz="2600" dirty="0"/>
              <a:t>	</a:t>
            </a:r>
            <a:r>
              <a:rPr lang="en-US" sz="2600" dirty="0" smtClean="0"/>
              <a:t>Front-end </a:t>
            </a:r>
            <a:r>
              <a:rPr lang="en-US" sz="2600" dirty="0"/>
              <a:t>and back-end are terms used to characterize program interfaces and services relative to the initial user of these interfaces and services. A "front-end" application is one that application users interact with directly. A "back-end" application or program serves indirectly in support of the front-end services.</a:t>
            </a:r>
            <a:endParaRPr lang="en-US" sz="3500" dirty="0"/>
          </a:p>
          <a:p>
            <a:pPr>
              <a:buNone/>
            </a:pPr>
            <a:r>
              <a:rPr lang="en-US" sz="2600" dirty="0" smtClean="0"/>
              <a:t>		The </a:t>
            </a:r>
            <a:r>
              <a:rPr lang="en-US" sz="2600" b="1" dirty="0"/>
              <a:t>Front-end</a:t>
            </a:r>
            <a:r>
              <a:rPr lang="en-US" sz="2600" dirty="0"/>
              <a:t> for this application: java Netbeans, Java Server </a:t>
            </a:r>
            <a:r>
              <a:rPr lang="en-US" sz="2600" dirty="0" smtClean="0"/>
              <a:t>	Pages</a:t>
            </a:r>
            <a:r>
              <a:rPr lang="en-US" sz="2600" dirty="0"/>
              <a:t>.</a:t>
            </a:r>
          </a:p>
          <a:p>
            <a:pPr lvl="0">
              <a:buNone/>
            </a:pPr>
            <a:r>
              <a:rPr lang="en-US" sz="2600" dirty="0" smtClean="0"/>
              <a:t> 		The </a:t>
            </a:r>
            <a:r>
              <a:rPr lang="en-US" sz="2600" b="1" dirty="0"/>
              <a:t>Back-end</a:t>
            </a:r>
            <a:r>
              <a:rPr lang="en-US" sz="2600" dirty="0"/>
              <a:t> for this application: Oracle database</a:t>
            </a:r>
            <a:r>
              <a:rPr lang="en-US" sz="2600" dirty="0" smtClean="0"/>
              <a:t>.</a:t>
            </a:r>
          </a:p>
          <a:p>
            <a:pPr lvl="0">
              <a:buNone/>
            </a:pPr>
            <a:r>
              <a:rPr lang="en-US" sz="2600" dirty="0"/>
              <a:t>	</a:t>
            </a:r>
            <a:r>
              <a:rPr lang="en-US" sz="2600" dirty="0" smtClean="0"/>
              <a:t>Using </a:t>
            </a:r>
            <a:r>
              <a:rPr lang="en-US" sz="2600" dirty="0"/>
              <a:t>java programming language as front-end provides greater </a:t>
            </a:r>
            <a:r>
              <a:rPr lang="en-US" sz="2600" dirty="0" smtClean="0"/>
              <a:t>     security </a:t>
            </a:r>
            <a:r>
              <a:rPr lang="en-US" sz="2600" dirty="0"/>
              <a:t>and has good database connectivity.</a:t>
            </a:r>
          </a:p>
          <a:p>
            <a:pPr lvl="0">
              <a:buNone/>
            </a:pPr>
            <a:r>
              <a:rPr lang="en-US" sz="2600" dirty="0" smtClean="0"/>
              <a:t>	In </a:t>
            </a:r>
            <a:r>
              <a:rPr lang="en-US" sz="2600" dirty="0"/>
              <a:t>Oracle, Backup and recovery procedures protect your database against data loss and reconstruct the data.</a:t>
            </a:r>
          </a:p>
          <a:p>
            <a:pPr lvl="0">
              <a:buNone/>
            </a:pPr>
            <a:endParaRPr lang="en-US" sz="2000" dirty="0"/>
          </a:p>
          <a:p>
            <a:pPr>
              <a:buNone/>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PROJECT DESIGN</a:t>
            </a:r>
            <a:endParaRPr lang="en-US" dirty="0"/>
          </a:p>
        </p:txBody>
      </p:sp>
      <p:sp>
        <p:nvSpPr>
          <p:cNvPr id="3" name="Content Placeholder 2"/>
          <p:cNvSpPr>
            <a:spLocks noGrp="1"/>
          </p:cNvSpPr>
          <p:nvPr>
            <p:ph idx="1"/>
          </p:nvPr>
        </p:nvSpPr>
        <p:spPr>
          <a:xfrm>
            <a:off x="1447800" y="3124200"/>
            <a:ext cx="7498080" cy="914400"/>
          </a:xfrm>
        </p:spPr>
        <p:txBody>
          <a:bodyPr/>
          <a:lstStyle/>
          <a:p>
            <a:pPr>
              <a:buFont typeface="Wingdings" pitchFamily="2" charset="2"/>
              <a:buChar char="q"/>
            </a:pPr>
            <a:r>
              <a:rPr lang="en-US" dirty="0" smtClean="0"/>
              <a:t> 6.1 USECASE DIAGRAMS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620000" cy="1143000"/>
          </a:xfrm>
        </p:spPr>
        <p:txBody>
          <a:bodyPr>
            <a:normAutofit/>
          </a:bodyPr>
          <a:lstStyle/>
          <a:p>
            <a:r>
              <a:rPr lang="en-US" dirty="0" smtClean="0"/>
              <a:t> </a:t>
            </a:r>
            <a:endParaRPr lang="en-US" dirty="0"/>
          </a:p>
        </p:txBody>
      </p:sp>
      <p:sp>
        <p:nvSpPr>
          <p:cNvPr id="6" name="Content Placeholder 5"/>
          <p:cNvSpPr>
            <a:spLocks noGrp="1"/>
          </p:cNvSpPr>
          <p:nvPr>
            <p:ph idx="1"/>
          </p:nvPr>
        </p:nvSpPr>
        <p:spPr>
          <a:xfrm>
            <a:off x="914400" y="0"/>
            <a:ext cx="8229600" cy="685800"/>
          </a:xfrm>
        </p:spPr>
        <p:txBody>
          <a:bodyPr>
            <a:normAutofit fontScale="40000" lnSpcReduction="20000"/>
          </a:bodyPr>
          <a:lstStyle/>
          <a:p>
            <a:pPr>
              <a:buNone/>
            </a:pPr>
            <a:endParaRPr lang="en-US" dirty="0" smtClean="0"/>
          </a:p>
          <a:p>
            <a:pPr>
              <a:buFont typeface="Courier New" pitchFamily="49" charset="0"/>
              <a:buChar char="o"/>
            </a:pPr>
            <a:r>
              <a:rPr lang="en-US" sz="7000" b="1" u="sng" dirty="0" smtClean="0"/>
              <a:t>Admin</a:t>
            </a:r>
            <a:endParaRPr lang="en-US" sz="7000" dirty="0"/>
          </a:p>
        </p:txBody>
      </p:sp>
      <p:sp>
        <p:nvSpPr>
          <p:cNvPr id="4100" name="Rectangle 4"/>
          <p:cNvSpPr>
            <a:spLocks noChangeArrowheads="1"/>
          </p:cNvSpPr>
          <p:nvPr/>
        </p:nvSpPr>
        <p:spPr bwMode="auto">
          <a:xfrm>
            <a:off x="38100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101" name="Rectangle 5"/>
          <p:cNvSpPr>
            <a:spLocks noChangeArrowheads="1"/>
          </p:cNvSpPr>
          <p:nvPr/>
        </p:nvSpPr>
        <p:spPr bwMode="auto">
          <a:xfrm>
            <a:off x="0" y="3057525"/>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dirty="0"/>
          </a:p>
        </p:txBody>
      </p:sp>
      <p:sp>
        <p:nvSpPr>
          <p:cNvPr id="41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102" name="Object 6"/>
          <p:cNvGraphicFramePr>
            <a:graphicFrameLocks noChangeAspect="1"/>
          </p:cNvGraphicFramePr>
          <p:nvPr/>
        </p:nvGraphicFramePr>
        <p:xfrm>
          <a:off x="2286000" y="-1219200"/>
          <a:ext cx="6057900" cy="7848600"/>
        </p:xfrm>
        <a:graphic>
          <a:graphicData uri="http://schemas.openxmlformats.org/presentationml/2006/ole">
            <p:oleObj spid="_x0000_s4102" r:id="rId3" imgW="6170462" imgH="9071227" progId="Visio.Drawing.11">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239000" cy="990600"/>
          </a:xfrm>
        </p:spPr>
        <p:txBody>
          <a:bodyPr>
            <a:normAutofit/>
          </a:bodyPr>
          <a:lstStyle/>
          <a:p>
            <a:r>
              <a:rPr lang="en-US" sz="4800" b="1" u="sng" dirty="0"/>
              <a:t>PROBLEM </a:t>
            </a:r>
            <a:r>
              <a:rPr lang="en-US" sz="4800" b="1" u="sng" dirty="0" smtClean="0"/>
              <a:t>ABSTRACT</a:t>
            </a:r>
            <a:endParaRPr lang="en-US" sz="4800" dirty="0"/>
          </a:p>
        </p:txBody>
      </p:sp>
      <p:sp>
        <p:nvSpPr>
          <p:cNvPr id="3" name="Content Placeholder 2"/>
          <p:cNvSpPr>
            <a:spLocks noGrp="1"/>
          </p:cNvSpPr>
          <p:nvPr>
            <p:ph idx="1"/>
          </p:nvPr>
        </p:nvSpPr>
        <p:spPr>
          <a:xfrm>
            <a:off x="990600" y="990600"/>
            <a:ext cx="8153400" cy="5867400"/>
          </a:xfrm>
        </p:spPr>
        <p:txBody>
          <a:bodyPr>
            <a:normAutofit fontScale="92500" lnSpcReduction="20000"/>
          </a:bodyPr>
          <a:lstStyle/>
          <a:p>
            <a:pPr marL="457200" indent="-457200">
              <a:buFont typeface="Wingdings" pitchFamily="2" charset="2"/>
              <a:buChar char="Ø"/>
            </a:pPr>
            <a:r>
              <a:rPr lang="en-US" sz="2400" dirty="0"/>
              <a:t>The present system for evaluating the practicals and assignments is completely manual. This makes the entire process very tedious and tough as well as time consuming for both students and faculties</a:t>
            </a:r>
            <a:r>
              <a:rPr lang="en-US" sz="2400" dirty="0" smtClean="0"/>
              <a:t>.</a:t>
            </a:r>
          </a:p>
          <a:p>
            <a:endParaRPr lang="en-US" sz="2400" dirty="0"/>
          </a:p>
          <a:p>
            <a:pPr>
              <a:buFont typeface="Wingdings" pitchFamily="2" charset="2"/>
              <a:buChar char="Ø"/>
            </a:pPr>
            <a:r>
              <a:rPr lang="en-US" sz="2400" dirty="0"/>
              <a:t>Students spent most of their time in writing down assignments and practicals instead of investing their time in doing practicals which would benefit them with skills due to overload of writing work. </a:t>
            </a:r>
            <a:endParaRPr lang="en-US" sz="2400" dirty="0" smtClean="0"/>
          </a:p>
          <a:p>
            <a:endParaRPr lang="en-US" sz="2400" dirty="0"/>
          </a:p>
          <a:p>
            <a:pPr>
              <a:buFont typeface="Wingdings" pitchFamily="2" charset="2"/>
              <a:buChar char="Ø"/>
            </a:pPr>
            <a:r>
              <a:rPr lang="en-US" sz="2400" dirty="0"/>
              <a:t>A became a habit for students to copy their work because of the manual file system. Also it was very difficult for the faculty to review each student progress individually due to the file system. </a:t>
            </a:r>
            <a:endParaRPr lang="en-US" sz="2400" dirty="0" smtClean="0"/>
          </a:p>
          <a:p>
            <a:endParaRPr lang="en-US" sz="2400" dirty="0"/>
          </a:p>
          <a:p>
            <a:pPr>
              <a:buFont typeface="Wingdings" pitchFamily="2" charset="2"/>
              <a:buChar char="Ø"/>
            </a:pPr>
            <a:r>
              <a:rPr lang="en-US" sz="2400" dirty="0"/>
              <a:t>Till now the circulars were simply put on the notice board and no proper announcements were made</a:t>
            </a:r>
            <a:r>
              <a:rPr lang="en-US" sz="2400" dirty="0" smtClean="0"/>
              <a:t>.</a:t>
            </a:r>
          </a:p>
          <a:p>
            <a:endParaRPr lang="en-US" sz="2400" dirty="0"/>
          </a:p>
          <a:p>
            <a:pPr>
              <a:buFont typeface="Wingdings" pitchFamily="2" charset="2"/>
              <a:buChar char="Ø"/>
            </a:pPr>
            <a:r>
              <a:rPr lang="en-US" sz="2400" dirty="0"/>
              <a:t>So if the manual file system would be taken online in the form of website (Loadlesslabs.com) all the major issues would be solved. </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7159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990600" y="0"/>
            <a:ext cx="7696200" cy="838199"/>
          </a:xfrm>
        </p:spPr>
        <p:txBody>
          <a:bodyPr/>
          <a:lstStyle/>
          <a:p>
            <a:pPr>
              <a:buFont typeface="Courier New" pitchFamily="49" charset="0"/>
              <a:buChar char="o"/>
            </a:pPr>
            <a:r>
              <a:rPr lang="en-US" b="1" u="sng" dirty="0" smtClean="0"/>
              <a:t>Faculty</a:t>
            </a:r>
            <a:endParaRPr lang="en-US" dirty="0"/>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8129" name="Object 1"/>
          <p:cNvGraphicFramePr>
            <a:graphicFrameLocks noChangeAspect="1"/>
          </p:cNvGraphicFramePr>
          <p:nvPr/>
        </p:nvGraphicFramePr>
        <p:xfrm>
          <a:off x="2286000" y="-1447800"/>
          <a:ext cx="5410200" cy="8001000"/>
        </p:xfrm>
        <a:graphic>
          <a:graphicData uri="http://schemas.openxmlformats.org/presentationml/2006/ole">
            <p:oleObj spid="_x0000_s48129" r:id="rId3" imgW="5053924" imgH="8003132" progId="Visio.Drawing.11">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19"/>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990600" y="0"/>
            <a:ext cx="7239000" cy="685800"/>
          </a:xfrm>
        </p:spPr>
        <p:txBody>
          <a:bodyPr/>
          <a:lstStyle/>
          <a:p>
            <a:pPr lvl="0">
              <a:buFont typeface="Courier New" pitchFamily="49" charset="0"/>
              <a:buChar char="o"/>
            </a:pPr>
            <a:r>
              <a:rPr lang="en-US" b="1" u="sng" dirty="0" smtClean="0"/>
              <a:t>Student:</a:t>
            </a:r>
            <a:endParaRPr lang="en-US" dirty="0" smtClean="0"/>
          </a:p>
          <a:p>
            <a:endParaRPr lang="en-US" dirty="0"/>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7105" name="Object 1"/>
          <p:cNvGraphicFramePr>
            <a:graphicFrameLocks noChangeAspect="1"/>
          </p:cNvGraphicFramePr>
          <p:nvPr/>
        </p:nvGraphicFramePr>
        <p:xfrm>
          <a:off x="1600200" y="-485775"/>
          <a:ext cx="5943600" cy="7343775"/>
        </p:xfrm>
        <a:graphic>
          <a:graphicData uri="http://schemas.openxmlformats.org/presentationml/2006/ole">
            <p:oleObj spid="_x0000_s47105" r:id="rId3" imgW="5713181" imgH="8003132" progId="Visio.Drawing.11">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14600"/>
            <a:ext cx="7848600" cy="1447800"/>
          </a:xfrm>
        </p:spPr>
        <p:txBody>
          <a:bodyPr>
            <a:normAutofit/>
          </a:bodyPr>
          <a:lstStyle/>
          <a:p>
            <a:r>
              <a:rPr lang="en-US" b="1" u="sng" dirty="0" smtClean="0"/>
              <a:t>6.2 ENTITY RELATIONSHIP DIAGRAM</a:t>
            </a:r>
            <a:endParaRPr lang="en-US" dirty="0"/>
          </a:p>
        </p:txBody>
      </p:sp>
      <p:sp>
        <p:nvSpPr>
          <p:cNvPr id="593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1441" name="Object 1"/>
          <p:cNvGraphicFramePr>
            <a:graphicFrameLocks noChangeAspect="1"/>
          </p:cNvGraphicFramePr>
          <p:nvPr/>
        </p:nvGraphicFramePr>
        <p:xfrm>
          <a:off x="1752600" y="114300"/>
          <a:ext cx="5943600" cy="6743700"/>
        </p:xfrm>
        <a:graphic>
          <a:graphicData uri="http://schemas.openxmlformats.org/presentationml/2006/ole">
            <p:oleObj spid="_x0000_s61441" r:id="rId3" imgW="6890236" imgH="7827643" progId="Visio.Drawing.11">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772400" cy="685800"/>
          </a:xfrm>
        </p:spPr>
        <p:txBody>
          <a:bodyPr>
            <a:normAutofit fontScale="90000"/>
          </a:bodyPr>
          <a:lstStyle/>
          <a:p>
            <a:pPr algn="l">
              <a:buFont typeface="Wingdings" pitchFamily="2" charset="2"/>
              <a:buChar char="Ø"/>
            </a:pPr>
            <a:r>
              <a:rPr lang="en-US" b="1" u="sng" dirty="0" smtClean="0"/>
              <a:t>6.3 DATA FLOW DIAGRAM</a:t>
            </a:r>
            <a:endParaRPr lang="en-US" dirty="0"/>
          </a:p>
        </p:txBody>
      </p:sp>
      <p:sp>
        <p:nvSpPr>
          <p:cNvPr id="3" name="Content Placeholder 2"/>
          <p:cNvSpPr>
            <a:spLocks noGrp="1"/>
          </p:cNvSpPr>
          <p:nvPr>
            <p:ph idx="1"/>
          </p:nvPr>
        </p:nvSpPr>
        <p:spPr>
          <a:xfrm>
            <a:off x="990600" y="609600"/>
            <a:ext cx="7239000" cy="762000"/>
          </a:xfrm>
        </p:spPr>
        <p:txBody>
          <a:bodyPr>
            <a:normAutofit/>
          </a:bodyPr>
          <a:lstStyle/>
          <a:p>
            <a:pPr lvl="0">
              <a:buFont typeface="Courier New" pitchFamily="49" charset="0"/>
              <a:buChar char="o"/>
            </a:pPr>
            <a:r>
              <a:rPr lang="en-US" b="1" u="sng" dirty="0" smtClean="0"/>
              <a:t>Level 0 DFD of the system:</a:t>
            </a:r>
            <a:endParaRPr lang="en-US" dirty="0" smtClean="0"/>
          </a:p>
          <a:p>
            <a:endParaRPr lang="en-US" dirty="0"/>
          </a:p>
        </p:txBody>
      </p:sp>
      <p:sp>
        <p:nvSpPr>
          <p:cNvPr id="624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465" name="Object 1"/>
          <p:cNvGraphicFramePr>
            <a:graphicFrameLocks noChangeAspect="1"/>
          </p:cNvGraphicFramePr>
          <p:nvPr/>
        </p:nvGraphicFramePr>
        <p:xfrm>
          <a:off x="1143000" y="1295400"/>
          <a:ext cx="6324600" cy="5562600"/>
        </p:xfrm>
        <a:graphic>
          <a:graphicData uri="http://schemas.openxmlformats.org/presentationml/2006/ole">
            <p:oleObj spid="_x0000_s62465" r:id="rId3" imgW="6854304" imgH="6154623" progId="Visio.Drawing.11">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609600"/>
          </a:xfrm>
        </p:spPr>
        <p:txBody>
          <a:bodyPr>
            <a:normAutofit fontScale="90000"/>
          </a:bodyPr>
          <a:lstStyle/>
          <a:p>
            <a:pPr lvl="0" algn="l">
              <a:buFont typeface="Courier New" pitchFamily="49" charset="0"/>
              <a:buChar char="o"/>
            </a:pPr>
            <a:r>
              <a:rPr lang="en-US" b="1" u="sng" dirty="0" smtClean="0"/>
              <a:t>Level 1 DFD of the system:</a:t>
            </a:r>
            <a:endParaRPr lang="en-US" dirty="0"/>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6321" name="Object 1"/>
          <p:cNvGraphicFramePr>
            <a:graphicFrameLocks noChangeAspect="1"/>
          </p:cNvGraphicFramePr>
          <p:nvPr/>
        </p:nvGraphicFramePr>
        <p:xfrm>
          <a:off x="1066800" y="762000"/>
          <a:ext cx="8077200" cy="6096000"/>
        </p:xfrm>
        <a:graphic>
          <a:graphicData uri="http://schemas.openxmlformats.org/presentationml/2006/ole">
            <p:oleObj spid="_x0000_s56321" r:id="rId3" imgW="13362527" imgH="10898890" progId="Visio.Drawing.11">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20000" cy="914400"/>
          </a:xfrm>
        </p:spPr>
        <p:txBody>
          <a:bodyPr>
            <a:normAutofit fontScale="90000"/>
          </a:bodyPr>
          <a:lstStyle/>
          <a:p>
            <a:pPr algn="l">
              <a:buFont typeface="Courier New" pitchFamily="49" charset="0"/>
              <a:buChar char="o"/>
            </a:pPr>
            <a:r>
              <a:rPr lang="en-US" b="1" u="sng" dirty="0" smtClean="0"/>
              <a:t>Level 2 DFD of the system:</a:t>
            </a:r>
            <a:br>
              <a:rPr lang="en-US" b="1" u="sng" dirty="0" smtClean="0"/>
            </a:br>
            <a:r>
              <a:rPr lang="en-US" b="1" u="sng" dirty="0" smtClean="0"/>
              <a:t>Log in:</a:t>
            </a:r>
            <a:r>
              <a:rPr lang="en-US" dirty="0" smtClean="0"/>
              <a:t/>
            </a:r>
            <a:br>
              <a:rPr lang="en-US" dirty="0" smtClean="0"/>
            </a:br>
            <a:endParaRPr lang="en-US" dirty="0"/>
          </a:p>
        </p:txBody>
      </p:sp>
      <p:sp>
        <p:nvSpPr>
          <p:cNvPr id="55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5297" name="Object 1"/>
          <p:cNvGraphicFramePr>
            <a:graphicFrameLocks noChangeAspect="1"/>
          </p:cNvGraphicFramePr>
          <p:nvPr/>
        </p:nvGraphicFramePr>
        <p:xfrm>
          <a:off x="1524000" y="1143000"/>
          <a:ext cx="6248400" cy="5334000"/>
        </p:xfrm>
        <a:graphic>
          <a:graphicData uri="http://schemas.openxmlformats.org/presentationml/2006/ole">
            <p:oleObj spid="_x0000_s55297" r:id="rId3" imgW="7526043" imgH="5790758" progId="Visio.Drawing.11">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20000" cy="1066800"/>
          </a:xfrm>
        </p:spPr>
        <p:txBody>
          <a:bodyPr>
            <a:normAutofit fontScale="90000"/>
          </a:bodyPr>
          <a:lstStyle/>
          <a:p>
            <a:pPr lvl="0" algn="l"/>
            <a:r>
              <a:rPr lang="en-US" b="1" u="sng" dirty="0" smtClean="0"/>
              <a:t>Registration:</a:t>
            </a:r>
            <a:r>
              <a:rPr lang="en-US" dirty="0" smtClean="0"/>
              <a:t/>
            </a:r>
            <a:br>
              <a:rPr lang="en-US" dirty="0" smtClean="0"/>
            </a:br>
            <a:endParaRPr lang="en-US" dirty="0"/>
          </a:p>
        </p:txBody>
      </p:sp>
      <p:sp>
        <p:nvSpPr>
          <p:cNvPr id="542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4273" name="Object 1"/>
          <p:cNvGraphicFramePr>
            <a:graphicFrameLocks noChangeAspect="1"/>
          </p:cNvGraphicFramePr>
          <p:nvPr/>
        </p:nvGraphicFramePr>
        <p:xfrm>
          <a:off x="990600" y="838200"/>
          <a:ext cx="8001000" cy="5410200"/>
        </p:xfrm>
        <a:graphic>
          <a:graphicData uri="http://schemas.openxmlformats.org/presentationml/2006/ole">
            <p:oleObj spid="_x0000_s54273" r:id="rId3" imgW="8854768" imgH="3814517" progId="Visio.Drawing.11">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1143000"/>
          </a:xfrm>
        </p:spPr>
        <p:txBody>
          <a:bodyPr>
            <a:noAutofit/>
          </a:bodyPr>
          <a:lstStyle/>
          <a:p>
            <a:pPr lvl="0" algn="l"/>
            <a:r>
              <a:rPr lang="en-US" sz="2800" b="1" u="sng" dirty="0" smtClean="0"/>
              <a:t>Upload question files, Submit answer files:</a:t>
            </a:r>
            <a:r>
              <a:rPr lang="en-US" sz="2800" dirty="0" smtClean="0"/>
              <a:t/>
            </a:r>
            <a:br>
              <a:rPr lang="en-US" sz="2800" dirty="0" smtClean="0"/>
            </a:br>
            <a:endParaRPr lang="en-US" sz="2800" dirty="0"/>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3249" name="Object 1"/>
          <p:cNvGraphicFramePr>
            <a:graphicFrameLocks noChangeAspect="1"/>
          </p:cNvGraphicFramePr>
          <p:nvPr/>
        </p:nvGraphicFramePr>
        <p:xfrm>
          <a:off x="762000" y="762000"/>
          <a:ext cx="7467600" cy="6096000"/>
        </p:xfrm>
        <a:graphic>
          <a:graphicData uri="http://schemas.openxmlformats.org/presentationml/2006/ole">
            <p:oleObj spid="_x0000_s53249" r:id="rId3" imgW="9713731" imgH="9358529" progId="Visio.Drawing.11">
              <p:embed/>
            </p:oleObj>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772400" cy="1143000"/>
          </a:xfrm>
        </p:spPr>
        <p:txBody>
          <a:bodyPr>
            <a:normAutofit fontScale="90000"/>
          </a:bodyPr>
          <a:lstStyle/>
          <a:p>
            <a:pPr lvl="0" algn="l"/>
            <a:r>
              <a:rPr lang="en-US" b="1" u="sng" dirty="0" smtClean="0"/>
              <a:t>Assessment:</a:t>
            </a:r>
            <a:r>
              <a:rPr lang="en-US" dirty="0" smtClean="0"/>
              <a:t/>
            </a:r>
            <a:br>
              <a:rPr lang="en-US" dirty="0" smtClean="0"/>
            </a:br>
            <a:endParaRPr lang="en-US" dirty="0"/>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225" name="Object 1"/>
          <p:cNvGraphicFramePr>
            <a:graphicFrameLocks noChangeAspect="1"/>
          </p:cNvGraphicFramePr>
          <p:nvPr/>
        </p:nvGraphicFramePr>
        <p:xfrm>
          <a:off x="1143000" y="685800"/>
          <a:ext cx="7848600" cy="5867400"/>
        </p:xfrm>
        <a:graphic>
          <a:graphicData uri="http://schemas.openxmlformats.org/presentationml/2006/ole">
            <p:oleObj spid="_x0000_s52225" r:id="rId3" imgW="9907007" imgH="5653550"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6934200" cy="1143000"/>
          </a:xfrm>
        </p:spPr>
        <p:txBody>
          <a:bodyPr>
            <a:normAutofit/>
          </a:bodyPr>
          <a:lstStyle/>
          <a:p>
            <a:r>
              <a:rPr lang="en-US" sz="3600" b="1" u="sng" dirty="0" smtClean="0"/>
              <a:t> BRIGHT INFO SOLUTIONS</a:t>
            </a:r>
            <a:endParaRPr lang="en-US" sz="3600" dirty="0"/>
          </a:p>
        </p:txBody>
      </p:sp>
      <p:sp>
        <p:nvSpPr>
          <p:cNvPr id="3" name="Content Placeholder 2"/>
          <p:cNvSpPr>
            <a:spLocks noGrp="1"/>
          </p:cNvSpPr>
          <p:nvPr>
            <p:ph idx="1"/>
          </p:nvPr>
        </p:nvSpPr>
        <p:spPr>
          <a:xfrm>
            <a:off x="1066800" y="1143000"/>
            <a:ext cx="8077200" cy="5715000"/>
          </a:xfrm>
        </p:spPr>
        <p:txBody>
          <a:bodyPr>
            <a:normAutofit fontScale="92500" lnSpcReduction="20000"/>
          </a:bodyPr>
          <a:lstStyle/>
          <a:p>
            <a:pPr lvl="0">
              <a:buFont typeface="Wingdings" pitchFamily="2" charset="2"/>
              <a:buChar char="Ø"/>
            </a:pPr>
            <a:r>
              <a:rPr lang="en-US" sz="2000" dirty="0" smtClean="0"/>
              <a:t>     Bright </a:t>
            </a:r>
            <a:r>
              <a:rPr lang="en-US" sz="2000" dirty="0"/>
              <a:t>info solution is one of the leading IT offshore software out sourcing company from India based in Ahmedabad which aims for Quality and a variety of web development services at an affordable price. It has been fastest growing IT outsourcing company with an increasing talent pool of rich and experienced project managers, skilled software engineers, creative website designers with an adequate industry knowledge to deliver maximum quality custom web applications on time</a:t>
            </a:r>
            <a:r>
              <a:rPr lang="en-US" sz="2000" dirty="0" smtClean="0"/>
              <a:t>.</a:t>
            </a:r>
            <a:endParaRPr lang="en-US" sz="2000" dirty="0"/>
          </a:p>
          <a:p>
            <a:pPr lvl="0">
              <a:buFont typeface="Wingdings" pitchFamily="2" charset="2"/>
              <a:buChar char="Ø"/>
            </a:pPr>
            <a:r>
              <a:rPr lang="en-US" sz="2000" dirty="0" smtClean="0"/>
              <a:t>     Combining </a:t>
            </a:r>
            <a:r>
              <a:rPr lang="en-US" sz="2000" dirty="0"/>
              <a:t>expertise in technology, and an understanding of emerging business trends, bright info solution delivers a range of development solutions that </a:t>
            </a:r>
            <a:r>
              <a:rPr lang="en-US" sz="2000" dirty="0" smtClean="0"/>
              <a:t>includes</a:t>
            </a:r>
            <a:endParaRPr lang="en-US" sz="2000" dirty="0"/>
          </a:p>
          <a:p>
            <a:pPr>
              <a:buNone/>
            </a:pPr>
            <a:r>
              <a:rPr lang="en-US" sz="2000" dirty="0" smtClean="0"/>
              <a:t>	1</a:t>
            </a:r>
            <a:r>
              <a:rPr lang="en-US" sz="2000" dirty="0"/>
              <a:t>. Business Solutions </a:t>
            </a:r>
          </a:p>
          <a:p>
            <a:pPr>
              <a:buNone/>
            </a:pPr>
            <a:r>
              <a:rPr lang="en-US" sz="2000" dirty="0" smtClean="0"/>
              <a:t>	2</a:t>
            </a:r>
            <a:r>
              <a:rPr lang="en-US" sz="2000" dirty="0"/>
              <a:t>. Enterprise Applications </a:t>
            </a:r>
          </a:p>
          <a:p>
            <a:pPr>
              <a:buNone/>
            </a:pPr>
            <a:r>
              <a:rPr lang="en-US" sz="2000" dirty="0" smtClean="0"/>
              <a:t>	3</a:t>
            </a:r>
            <a:r>
              <a:rPr lang="en-US" sz="2000" dirty="0"/>
              <a:t>. Professional Web Site Design </a:t>
            </a:r>
          </a:p>
          <a:p>
            <a:pPr>
              <a:buNone/>
            </a:pPr>
            <a:r>
              <a:rPr lang="en-US" sz="2000" dirty="0" smtClean="0"/>
              <a:t>	4</a:t>
            </a:r>
            <a:r>
              <a:rPr lang="en-US" sz="2000" dirty="0"/>
              <a:t>. Development on Linux / Unix</a:t>
            </a:r>
          </a:p>
          <a:p>
            <a:pPr>
              <a:buNone/>
            </a:pPr>
            <a:r>
              <a:rPr lang="en-US" sz="2000" dirty="0" smtClean="0"/>
              <a:t>	5</a:t>
            </a:r>
            <a:r>
              <a:rPr lang="en-US" sz="2000" dirty="0"/>
              <a:t>. Embedded &amp; Digital </a:t>
            </a:r>
            <a:r>
              <a:rPr lang="en-US" sz="2000" dirty="0" smtClean="0"/>
              <a:t>Design</a:t>
            </a:r>
          </a:p>
          <a:p>
            <a:pPr>
              <a:buFont typeface="Wingdings" pitchFamily="2" charset="2"/>
              <a:buChar char="Ø"/>
            </a:pPr>
            <a:r>
              <a:rPr lang="en-US" sz="2000" b="1" dirty="0"/>
              <a:t>Works On Following Technologies: - </a:t>
            </a:r>
            <a:r>
              <a:rPr lang="en-US" sz="2000" dirty="0" smtClean="0"/>
              <a:t> </a:t>
            </a:r>
          </a:p>
          <a:p>
            <a:pPr>
              <a:buNone/>
            </a:pPr>
            <a:r>
              <a:rPr lang="en-US" sz="2000" dirty="0" smtClean="0"/>
              <a:t>	- </a:t>
            </a:r>
            <a:r>
              <a:rPr lang="en-US" sz="2000" dirty="0"/>
              <a:t>Asp .</a:t>
            </a:r>
            <a:r>
              <a:rPr lang="en-US" sz="2000" dirty="0" smtClean="0"/>
              <a:t>NET				</a:t>
            </a:r>
            <a:r>
              <a:rPr lang="en-US" sz="2000" dirty="0"/>
              <a:t>- SQL Server </a:t>
            </a:r>
          </a:p>
          <a:p>
            <a:pPr>
              <a:buNone/>
            </a:pPr>
            <a:r>
              <a:rPr lang="en-US" sz="2000" dirty="0" smtClean="0"/>
              <a:t>	- </a:t>
            </a:r>
            <a:r>
              <a:rPr lang="en-US" sz="2000" dirty="0"/>
              <a:t>Java Technologies </a:t>
            </a:r>
            <a:r>
              <a:rPr lang="en-US" sz="2000" dirty="0" smtClean="0"/>
              <a:t>			</a:t>
            </a:r>
            <a:r>
              <a:rPr lang="en-US" sz="2000" dirty="0"/>
              <a:t>- PHP </a:t>
            </a:r>
          </a:p>
          <a:p>
            <a:pPr>
              <a:buNone/>
            </a:pPr>
            <a:r>
              <a:rPr lang="en-US" sz="2000" dirty="0" smtClean="0"/>
              <a:t>	- </a:t>
            </a:r>
            <a:r>
              <a:rPr lang="en-US" sz="2000" dirty="0"/>
              <a:t>Mobile </a:t>
            </a:r>
            <a:r>
              <a:rPr lang="en-US" sz="2000" dirty="0" smtClean="0"/>
              <a:t>Technologies			</a:t>
            </a:r>
            <a:r>
              <a:rPr lang="en-US" sz="2000" dirty="0"/>
              <a:t>- Joomla </a:t>
            </a:r>
          </a:p>
          <a:p>
            <a:pPr>
              <a:buNone/>
            </a:pPr>
            <a:r>
              <a:rPr lang="en-US" sz="2000" dirty="0" smtClean="0"/>
              <a:t>	- </a:t>
            </a:r>
            <a:r>
              <a:rPr lang="en-US" sz="2000" dirty="0"/>
              <a:t>MVC </a:t>
            </a:r>
            <a:r>
              <a:rPr lang="en-US" sz="2000" dirty="0" smtClean="0"/>
              <a:t>				</a:t>
            </a:r>
            <a:r>
              <a:rPr lang="en-US" sz="2000" dirty="0"/>
              <a:t>- WordPress</a:t>
            </a:r>
          </a:p>
          <a:p>
            <a:pPr>
              <a:buNone/>
            </a:pPr>
            <a:endParaRPr lang="en-US" sz="2000" dirty="0" smtClean="0"/>
          </a:p>
          <a:p>
            <a:pPr>
              <a:buFont typeface="Wingdings" pitchFamily="2" charset="2"/>
              <a:buChar char="Ø"/>
            </a:pPr>
            <a:endParaRPr lang="en-US" dirty="0"/>
          </a:p>
        </p:txBody>
      </p:sp>
      <p:pic>
        <p:nvPicPr>
          <p:cNvPr id="4" name="Picture 3"/>
          <p:cNvPicPr/>
          <p:nvPr/>
        </p:nvPicPr>
        <p:blipFill rotWithShape="1">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r="3791" b="3791"/>
          <a:stretch/>
        </p:blipFill>
        <p:spPr bwMode="auto">
          <a:xfrm>
            <a:off x="0" y="0"/>
            <a:ext cx="1447800" cy="1143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696200" cy="1066800"/>
          </a:xfrm>
        </p:spPr>
        <p:txBody>
          <a:bodyPr>
            <a:normAutofit/>
          </a:bodyPr>
          <a:lstStyle/>
          <a:p>
            <a:pPr algn="l"/>
            <a:r>
              <a:rPr lang="en-US" b="1" u="sng" dirty="0" smtClean="0"/>
              <a:t>6.4 DATA DICTIONARY</a:t>
            </a:r>
            <a:endParaRPr lang="en-US" dirty="0"/>
          </a:p>
        </p:txBody>
      </p:sp>
      <p:sp>
        <p:nvSpPr>
          <p:cNvPr id="3" name="Content Placeholder 2"/>
          <p:cNvSpPr>
            <a:spLocks noGrp="1"/>
          </p:cNvSpPr>
          <p:nvPr>
            <p:ph idx="1"/>
          </p:nvPr>
        </p:nvSpPr>
        <p:spPr>
          <a:xfrm>
            <a:off x="990600" y="990600"/>
            <a:ext cx="8153400" cy="5867400"/>
          </a:xfrm>
        </p:spPr>
        <p:txBody>
          <a:bodyPr/>
          <a:lstStyle/>
          <a:p>
            <a:pPr marL="514350" lvl="0" indent="-514350">
              <a:buNone/>
            </a:pPr>
            <a:r>
              <a:rPr lang="en-US" b="1" u="sng" dirty="0" smtClean="0"/>
              <a:t>1.ROLE:</a:t>
            </a:r>
          </a:p>
          <a:p>
            <a:pPr marL="514350" lvl="0" indent="-514350">
              <a:buFont typeface="+mj-lt"/>
              <a:buAutoNum type="arabicPeriod"/>
            </a:pPr>
            <a:endParaRPr lang="en-US" b="1" u="sng" dirty="0" smtClean="0"/>
          </a:p>
          <a:p>
            <a:pPr marL="514350" indent="-514350">
              <a:buNone/>
            </a:pPr>
            <a:endParaRPr lang="en-US" b="1" u="sng" dirty="0" smtClean="0"/>
          </a:p>
          <a:p>
            <a:pPr marL="514350" indent="-514350">
              <a:buNone/>
            </a:pPr>
            <a:endParaRPr lang="en-US" b="1" u="sng" dirty="0" smtClean="0"/>
          </a:p>
          <a:p>
            <a:pPr marL="514350" indent="-514350">
              <a:buNone/>
            </a:pPr>
            <a:r>
              <a:rPr lang="en-US" b="1" u="sng" dirty="0" smtClean="0"/>
              <a:t>2.LOGIN:</a:t>
            </a:r>
            <a:endParaRPr lang="en-US" dirty="0" smtClean="0"/>
          </a:p>
          <a:p>
            <a:pPr marL="514350" lvl="0" indent="-514350">
              <a:buFont typeface="+mj-lt"/>
              <a:buAutoNum type="arabicPeriod"/>
            </a:pPr>
            <a:endParaRPr lang="en-US" b="1" u="sng" dirty="0" smtClean="0"/>
          </a:p>
          <a:p>
            <a:pPr marL="514350" lvl="0" indent="-514350">
              <a:buNone/>
            </a:pPr>
            <a:endParaRPr lang="en-US" dirty="0" smtClean="0"/>
          </a:p>
          <a:p>
            <a:endParaRPr lang="en-US" dirty="0"/>
          </a:p>
        </p:txBody>
      </p:sp>
      <p:graphicFrame>
        <p:nvGraphicFramePr>
          <p:cNvPr id="6" name="Table 5"/>
          <p:cNvGraphicFramePr>
            <a:graphicFrameLocks noGrp="1"/>
          </p:cNvGraphicFramePr>
          <p:nvPr/>
        </p:nvGraphicFramePr>
        <p:xfrm>
          <a:off x="1143000" y="182880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marL="76200" marR="0">
                        <a:spcBef>
                          <a:spcPts val="0"/>
                        </a:spcBef>
                        <a:spcAft>
                          <a:spcPts val="0"/>
                        </a:spcAft>
                      </a:pPr>
                      <a:r>
                        <a:rPr lang="en-US" sz="2000" dirty="0"/>
                        <a:t>Field</a:t>
                      </a:r>
                      <a:endParaRPr lang="en-US" sz="1600" dirty="0">
                        <a:solidFill>
                          <a:schemeClr val="bg1"/>
                        </a:solidFill>
                        <a:latin typeface="Calibri"/>
                        <a:ea typeface="Calibri"/>
                        <a:cs typeface="Arial"/>
                      </a:endParaRPr>
                    </a:p>
                  </a:txBody>
                  <a:tcPr marL="0" marR="0" marT="0" marB="0" anchor="b"/>
                </a:tc>
                <a:tc>
                  <a:txBody>
                    <a:bodyPr/>
                    <a:lstStyle/>
                    <a:p>
                      <a:pPr marL="63500" marR="0">
                        <a:spcBef>
                          <a:spcPts val="0"/>
                        </a:spcBef>
                        <a:spcAft>
                          <a:spcPts val="0"/>
                        </a:spcAft>
                      </a:pPr>
                      <a:r>
                        <a:rPr lang="en-US" sz="2000" dirty="0"/>
                        <a:t>Datatype</a:t>
                      </a:r>
                      <a:endParaRPr lang="en-US" sz="1400" dirty="0">
                        <a:latin typeface="Calibri"/>
                        <a:ea typeface="Calibri"/>
                        <a:cs typeface="Arial"/>
                      </a:endParaRPr>
                    </a:p>
                  </a:txBody>
                  <a:tcPr marL="0" marR="0" marT="0" marB="0" anchor="b"/>
                </a:tc>
                <a:tc>
                  <a:txBody>
                    <a:bodyPr/>
                    <a:lstStyle/>
                    <a:p>
                      <a:pPr marL="50800" marR="0">
                        <a:spcBef>
                          <a:spcPts val="0"/>
                        </a:spcBef>
                        <a:spcAft>
                          <a:spcPts val="0"/>
                        </a:spcAft>
                      </a:pPr>
                      <a:r>
                        <a:rPr lang="en-US" sz="2000" dirty="0"/>
                        <a:t>Size</a:t>
                      </a:r>
                      <a:endParaRPr lang="en-US" sz="1400" dirty="0">
                        <a:latin typeface="Calibri"/>
                        <a:ea typeface="Calibri"/>
                        <a:cs typeface="Arial"/>
                      </a:endParaRPr>
                    </a:p>
                  </a:txBody>
                  <a:tcPr marL="0" marR="0" marT="0" marB="0" anchor="b"/>
                </a:tc>
                <a:tc>
                  <a:txBody>
                    <a:bodyPr/>
                    <a:lstStyle/>
                    <a:p>
                      <a:pPr marL="63500" marR="0">
                        <a:spcBef>
                          <a:spcPts val="0"/>
                        </a:spcBef>
                        <a:spcAft>
                          <a:spcPts val="0"/>
                        </a:spcAft>
                      </a:pPr>
                      <a:r>
                        <a:rPr lang="en-US" sz="1600" dirty="0"/>
                        <a:t>Key/Constraint</a:t>
                      </a:r>
                      <a:endParaRPr lang="en-US" sz="1000" b="1"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t>ROLE_ID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t>Number</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25"/>
                        </a:lnSpc>
                        <a:spcBef>
                          <a:spcPts val="0"/>
                        </a:spcBef>
                        <a:spcAft>
                          <a:spcPts val="0"/>
                        </a:spcAft>
                      </a:pPr>
                      <a:r>
                        <a:rPr lang="en-US" sz="1300" dirty="0"/>
                        <a:t>Primary key</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t>ROLEN_AME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t>10</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r>
            </a:tbl>
          </a:graphicData>
        </a:graphic>
      </p:graphicFrame>
      <p:graphicFrame>
        <p:nvGraphicFramePr>
          <p:cNvPr id="14" name="Table 13"/>
          <p:cNvGraphicFramePr>
            <a:graphicFrameLocks noGrp="1"/>
          </p:cNvGraphicFramePr>
          <p:nvPr/>
        </p:nvGraphicFramePr>
        <p:xfrm>
          <a:off x="1143000" y="4191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Times New Roman"/>
                          <a:ea typeface="Times New Roman"/>
                          <a:cs typeface="Arial"/>
                        </a:rPr>
                        <a:t>Field</a:t>
                      </a:r>
                      <a:endParaRPr lang="en-US" sz="1400" dirty="0" smtClean="0">
                        <a:solidFill>
                          <a:schemeClr val="bg1"/>
                        </a:solidFill>
                        <a:latin typeface="+mn-lt"/>
                        <a:ea typeface="Calibri"/>
                        <a:cs typeface="Arial"/>
                      </a:endParaRPr>
                    </a:p>
                  </a:txBody>
                  <a:tcPr/>
                </a:tc>
                <a:tc>
                  <a:txBody>
                    <a:bodyPr/>
                    <a:lstStyle/>
                    <a:p>
                      <a:r>
                        <a:rPr lang="en-US" sz="1800" b="1" dirty="0" smtClean="0">
                          <a:solidFill>
                            <a:srgbClr val="FFFFFF"/>
                          </a:solidFill>
                          <a:latin typeface="Times New Roman"/>
                          <a:ea typeface="Times New Roman"/>
                          <a:cs typeface="Arial"/>
                        </a:rPr>
                        <a:t>Datatype</a:t>
                      </a:r>
                      <a:endParaRPr lang="en-US" dirty="0"/>
                    </a:p>
                  </a:txBody>
                  <a:tcPr/>
                </a:tc>
                <a:tc>
                  <a:txBody>
                    <a:bodyPr/>
                    <a:lstStyle/>
                    <a:p>
                      <a:r>
                        <a:rPr lang="en-US" sz="1800" b="1" dirty="0" smtClean="0">
                          <a:solidFill>
                            <a:srgbClr val="FFFFFF"/>
                          </a:solidFill>
                          <a:latin typeface="Times New Roman"/>
                          <a:ea typeface="Times New Roman"/>
                          <a:cs typeface="Arial"/>
                        </a:rPr>
                        <a:t>Size</a:t>
                      </a:r>
                      <a:endParaRPr lang="en-US" dirty="0"/>
                    </a:p>
                  </a:txBody>
                  <a:tcPr/>
                </a:tc>
                <a:tc>
                  <a:txBody>
                    <a:bodyPr/>
                    <a:lstStyle/>
                    <a:p>
                      <a:r>
                        <a:rPr lang="en-US" sz="1400" b="1" dirty="0" smtClean="0">
                          <a:solidFill>
                            <a:srgbClr val="FFFFFF"/>
                          </a:solidFill>
                          <a:latin typeface="Times New Roman"/>
                          <a:ea typeface="Times New Roman"/>
                          <a:cs typeface="Arial"/>
                        </a:rPr>
                        <a:t>Key/Constraint</a:t>
                      </a:r>
                      <a:endParaRPr lang="en-US" sz="1400" dirty="0"/>
                    </a:p>
                  </a:txBody>
                  <a:tcPr/>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U_NAME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30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Primary Key</a:t>
                      </a:r>
                      <a:endParaRPr lang="en-US" sz="1000" dirty="0">
                        <a:latin typeface="Calibri"/>
                        <a:ea typeface="Calibri"/>
                        <a:cs typeface="Arial"/>
                      </a:endParaRPr>
                    </a:p>
                  </a:txBody>
                  <a:tcPr marL="0" marR="0" marT="0" marB="0" anchor="b"/>
                </a:tc>
              </a:tr>
              <a:tr h="370840">
                <a:tc>
                  <a:txBody>
                    <a:bodyPr/>
                    <a:lstStyle/>
                    <a:p>
                      <a:pPr marL="76200" marR="0">
                        <a:lnSpc>
                          <a:spcPts val="1430"/>
                        </a:lnSpc>
                        <a:spcBef>
                          <a:spcPts val="0"/>
                        </a:spcBef>
                        <a:spcAft>
                          <a:spcPts val="0"/>
                        </a:spcAft>
                      </a:pPr>
                      <a:r>
                        <a:rPr lang="en-US" sz="1300" dirty="0">
                          <a:latin typeface="Times New Roman"/>
                          <a:ea typeface="Times New Roman"/>
                          <a:cs typeface="Arial"/>
                        </a:rPr>
                        <a:t>PASSWORD</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10</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ROLE_ID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1</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Foreign Key</a:t>
                      </a:r>
                      <a:endParaRPr lang="en-US" sz="1000" dirty="0">
                        <a:latin typeface="Calibri"/>
                        <a:ea typeface="Calibri"/>
                        <a:cs typeface="Arial"/>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543800" cy="6248400"/>
          </a:xfrm>
        </p:spPr>
        <p:txBody>
          <a:bodyPr>
            <a:normAutofit/>
          </a:bodyPr>
          <a:lstStyle/>
          <a:p>
            <a:pPr lvl="0" algn="l"/>
            <a:r>
              <a:rPr lang="en-US" b="1" dirty="0" smtClean="0"/>
              <a:t>3</a:t>
            </a:r>
            <a:r>
              <a:rPr lang="en-US" dirty="0" smtClean="0"/>
              <a:t>.</a:t>
            </a:r>
            <a:r>
              <a:rPr lang="en-US" b="1" u="sng" dirty="0" smtClean="0"/>
              <a:t> REGISTRATION:</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endParaRPr lang="en-US" dirty="0"/>
          </a:p>
        </p:txBody>
      </p:sp>
      <p:graphicFrame>
        <p:nvGraphicFramePr>
          <p:cNvPr id="4" name="Table 3"/>
          <p:cNvGraphicFramePr>
            <a:graphicFrameLocks noGrp="1"/>
          </p:cNvGraphicFramePr>
          <p:nvPr/>
        </p:nvGraphicFramePr>
        <p:xfrm>
          <a:off x="1143000" y="1371600"/>
          <a:ext cx="6248400" cy="4079240"/>
        </p:xfrm>
        <a:graphic>
          <a:graphicData uri="http://schemas.openxmlformats.org/drawingml/2006/table">
            <a:tbl>
              <a:tblPr firstRow="1" bandRow="1">
                <a:tableStyleId>{5C22544A-7EE6-4342-B048-85BDC9FD1C3A}</a:tableStyleId>
              </a:tblPr>
              <a:tblGrid>
                <a:gridCol w="1562100"/>
                <a:gridCol w="1562100"/>
                <a:gridCol w="1562100"/>
                <a:gridCol w="15621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Times New Roman"/>
                          <a:ea typeface="Times New Roman"/>
                          <a:cs typeface="Arial"/>
                        </a:rPr>
                        <a:t>Field</a:t>
                      </a:r>
                      <a:endParaRPr lang="en-US" sz="1400" dirty="0" smtClean="0">
                        <a:solidFill>
                          <a:schemeClr val="bg1"/>
                        </a:solidFill>
                        <a:latin typeface="+mn-lt"/>
                        <a:ea typeface="Calibri"/>
                        <a:cs typeface="Arial"/>
                      </a:endParaRPr>
                    </a:p>
                  </a:txBody>
                  <a:tcPr/>
                </a:tc>
                <a:tc>
                  <a:txBody>
                    <a:bodyPr/>
                    <a:lstStyle/>
                    <a:p>
                      <a:r>
                        <a:rPr lang="en-US" sz="1800" b="1" dirty="0" smtClean="0">
                          <a:solidFill>
                            <a:srgbClr val="FFFFFF"/>
                          </a:solidFill>
                          <a:latin typeface="Times New Roman"/>
                          <a:ea typeface="Times New Roman"/>
                          <a:cs typeface="Arial"/>
                        </a:rPr>
                        <a:t>Datatype</a:t>
                      </a:r>
                      <a:endParaRPr lang="en-US" dirty="0"/>
                    </a:p>
                  </a:txBody>
                  <a:tcPr/>
                </a:tc>
                <a:tc>
                  <a:txBody>
                    <a:bodyPr/>
                    <a:lstStyle/>
                    <a:p>
                      <a:r>
                        <a:rPr lang="en-US" sz="1800" b="1" dirty="0" smtClean="0">
                          <a:solidFill>
                            <a:srgbClr val="FFFFFF"/>
                          </a:solidFill>
                          <a:latin typeface="Times New Roman"/>
                          <a:ea typeface="Times New Roman"/>
                          <a:cs typeface="Arial"/>
                        </a:rPr>
                        <a:t>Size</a:t>
                      </a:r>
                      <a:endParaRPr lang="en-US" dirty="0"/>
                    </a:p>
                  </a:txBody>
                  <a:tcPr/>
                </a:tc>
                <a:tc>
                  <a:txBody>
                    <a:bodyPr/>
                    <a:lstStyle/>
                    <a:p>
                      <a:r>
                        <a:rPr lang="en-US" sz="1600" b="1" dirty="0" smtClean="0">
                          <a:solidFill>
                            <a:srgbClr val="FFFFFF"/>
                          </a:solidFill>
                          <a:latin typeface="Times New Roman"/>
                          <a:ea typeface="Times New Roman"/>
                          <a:cs typeface="Arial"/>
                        </a:rPr>
                        <a:t>Key/Constraint</a:t>
                      </a:r>
                      <a:endParaRPr lang="en-US" sz="1600" dirty="0"/>
                    </a:p>
                  </a:txBody>
                  <a:tcPr/>
                </a:tc>
              </a:tr>
              <a:tr h="370840">
                <a:tc>
                  <a:txBody>
                    <a:bodyPr/>
                    <a:lstStyle/>
                    <a:p>
                      <a:pPr marL="76200" marR="0">
                        <a:lnSpc>
                          <a:spcPts val="1430"/>
                        </a:lnSpc>
                        <a:spcBef>
                          <a:spcPts val="0"/>
                        </a:spcBef>
                        <a:spcAft>
                          <a:spcPts val="0"/>
                        </a:spcAft>
                      </a:pPr>
                      <a:r>
                        <a:rPr lang="en-US" sz="1300" dirty="0">
                          <a:latin typeface="Times New Roman"/>
                          <a:ea typeface="Times New Roman"/>
                          <a:cs typeface="Arial"/>
                        </a:rPr>
                        <a:t>REG_ID</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3</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FIRSTNAME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15</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LASTNAME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15</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70840">
                <a:tc>
                  <a:txBody>
                    <a:bodyPr/>
                    <a:lstStyle/>
                    <a:p>
                      <a:pPr marL="76200" marR="0">
                        <a:lnSpc>
                          <a:spcPts val="1430"/>
                        </a:lnSpc>
                        <a:spcBef>
                          <a:spcPts val="0"/>
                        </a:spcBef>
                        <a:spcAft>
                          <a:spcPts val="0"/>
                        </a:spcAft>
                      </a:pPr>
                      <a:r>
                        <a:rPr lang="en-US" sz="1300" dirty="0">
                          <a:latin typeface="Times New Roman"/>
                          <a:ea typeface="Times New Roman"/>
                          <a:cs typeface="Arial"/>
                        </a:rPr>
                        <a:t>U_NAME</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30</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Primary Key</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EMAIL_ID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30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CONTACT_NO</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10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70840">
                <a:tc>
                  <a:txBody>
                    <a:bodyPr/>
                    <a:lstStyle/>
                    <a:p>
                      <a:pPr marL="76200" marR="0">
                        <a:lnSpc>
                          <a:spcPts val="1430"/>
                        </a:lnSpc>
                        <a:spcBef>
                          <a:spcPts val="0"/>
                        </a:spcBef>
                        <a:spcAft>
                          <a:spcPts val="0"/>
                        </a:spcAft>
                      </a:pPr>
                      <a:r>
                        <a:rPr lang="en-US" sz="1300" dirty="0">
                          <a:latin typeface="Times New Roman"/>
                          <a:ea typeface="Times New Roman"/>
                          <a:cs typeface="Arial"/>
                        </a:rPr>
                        <a:t>SOC</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20</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LANDMARK</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30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425"/>
                        </a:lnSpc>
                        <a:spcBef>
                          <a:spcPts val="0"/>
                        </a:spcBef>
                        <a:spcAft>
                          <a:spcPts val="0"/>
                        </a:spcAft>
                      </a:pPr>
                      <a:r>
                        <a:rPr lang="en-US" sz="1300" dirty="0">
                          <a:latin typeface="Times New Roman"/>
                          <a:ea typeface="Times New Roman"/>
                          <a:cs typeface="Arial"/>
                        </a:rPr>
                        <a:t>AREA</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15</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430"/>
                        </a:lnSpc>
                        <a:spcBef>
                          <a:spcPts val="0"/>
                        </a:spcBef>
                        <a:spcAft>
                          <a:spcPts val="0"/>
                        </a:spcAft>
                      </a:pPr>
                      <a:r>
                        <a:rPr lang="en-US" sz="1300" dirty="0">
                          <a:latin typeface="Times New Roman"/>
                          <a:ea typeface="Times New Roman"/>
                          <a:cs typeface="Arial"/>
                        </a:rPr>
                        <a:t>CITY</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20</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6477000"/>
          </a:xfrm>
        </p:spPr>
        <p:txBody>
          <a:bodyPr>
            <a:normAutofit/>
          </a:bodyPr>
          <a:lstStyle/>
          <a:p>
            <a:pPr algn="l"/>
            <a:r>
              <a:rPr lang="en-US" dirty="0" smtClean="0"/>
              <a:t>4. </a:t>
            </a:r>
            <a:r>
              <a:rPr lang="en-US" sz="3600" b="1" u="sng" dirty="0" smtClean="0"/>
              <a:t>QUESTION_DETAILS</a:t>
            </a:r>
            <a:r>
              <a:rPr lang="en-US" b="1" u="sng" dirty="0" smtClean="0"/>
              <a:t>:</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dirty="0" smtClean="0"/>
              <a:t/>
            </a:r>
            <a:br>
              <a:rPr lang="en-US" dirty="0" smtClean="0"/>
            </a:br>
            <a:r>
              <a:rPr lang="en-US" b="1" u="sng" dirty="0" smtClean="0"/>
              <a:t/>
            </a:r>
            <a:br>
              <a:rPr lang="en-US" b="1" u="sng" dirty="0" smtClean="0"/>
            </a:br>
            <a:r>
              <a:rPr lang="en-US" b="1" u="sng" dirty="0" smtClean="0"/>
              <a:t/>
            </a:r>
            <a:br>
              <a:rPr lang="en-US" b="1" u="sng" dirty="0" smtClean="0"/>
            </a:br>
            <a:endParaRPr lang="en-US" dirty="0"/>
          </a:p>
        </p:txBody>
      </p:sp>
      <p:graphicFrame>
        <p:nvGraphicFramePr>
          <p:cNvPr id="3" name="Table 2"/>
          <p:cNvGraphicFramePr>
            <a:graphicFrameLocks noGrp="1"/>
          </p:cNvGraphicFramePr>
          <p:nvPr/>
        </p:nvGraphicFramePr>
        <p:xfrm>
          <a:off x="1066800" y="1371600"/>
          <a:ext cx="6781800" cy="3200400"/>
        </p:xfrm>
        <a:graphic>
          <a:graphicData uri="http://schemas.openxmlformats.org/drawingml/2006/table">
            <a:tbl>
              <a:tblPr firstRow="1" bandRow="1">
                <a:tableStyleId>{5C22544A-7EE6-4342-B048-85BDC9FD1C3A}</a:tableStyleId>
              </a:tblPr>
              <a:tblGrid>
                <a:gridCol w="1695450"/>
                <a:gridCol w="1695450"/>
                <a:gridCol w="1695450"/>
                <a:gridCol w="1695450"/>
              </a:tblGrid>
              <a:tr h="400050">
                <a:tc>
                  <a:txBody>
                    <a:bodyPr/>
                    <a:lstStyle/>
                    <a:p>
                      <a:pPr marL="76200" marR="0">
                        <a:spcBef>
                          <a:spcPts val="0"/>
                        </a:spcBef>
                        <a:spcAft>
                          <a:spcPts val="0"/>
                        </a:spcAft>
                      </a:pPr>
                      <a:r>
                        <a:rPr lang="en-US" sz="1600" b="1" dirty="0">
                          <a:solidFill>
                            <a:srgbClr val="FFFFFF"/>
                          </a:solidFill>
                          <a:latin typeface="Times New Roman"/>
                          <a:ea typeface="Times New Roman"/>
                          <a:cs typeface="Arial"/>
                        </a:rPr>
                        <a:t>Field</a:t>
                      </a:r>
                      <a:endParaRPr lang="en-US" sz="1100" dirty="0">
                        <a:latin typeface="Calibri"/>
                        <a:ea typeface="Calibri"/>
                        <a:cs typeface="Arial"/>
                      </a:endParaRPr>
                    </a:p>
                  </a:txBody>
                  <a:tcPr marL="0" marR="0" marT="0" marB="0" anchor="b"/>
                </a:tc>
                <a:tc>
                  <a:txBody>
                    <a:bodyPr/>
                    <a:lstStyle/>
                    <a:p>
                      <a:pPr marL="63500" marR="0">
                        <a:spcBef>
                          <a:spcPts val="0"/>
                        </a:spcBef>
                        <a:spcAft>
                          <a:spcPts val="0"/>
                        </a:spcAft>
                      </a:pPr>
                      <a:r>
                        <a:rPr lang="en-US" sz="1600" b="1" dirty="0">
                          <a:solidFill>
                            <a:srgbClr val="FFFFFF"/>
                          </a:solidFill>
                          <a:latin typeface="Times New Roman"/>
                          <a:ea typeface="Times New Roman"/>
                          <a:cs typeface="Arial"/>
                        </a:rPr>
                        <a:t>Datatype</a:t>
                      </a:r>
                      <a:endParaRPr lang="en-US" sz="1000" dirty="0">
                        <a:latin typeface="Calibri"/>
                        <a:ea typeface="Calibri"/>
                        <a:cs typeface="Arial"/>
                      </a:endParaRPr>
                    </a:p>
                  </a:txBody>
                  <a:tcPr marL="0" marR="0" marT="0" marB="0" anchor="b"/>
                </a:tc>
                <a:tc>
                  <a:txBody>
                    <a:bodyPr/>
                    <a:lstStyle/>
                    <a:p>
                      <a:pPr marL="50800" marR="0">
                        <a:spcBef>
                          <a:spcPts val="0"/>
                        </a:spcBef>
                        <a:spcAft>
                          <a:spcPts val="0"/>
                        </a:spcAft>
                      </a:pPr>
                      <a:r>
                        <a:rPr lang="en-US" sz="1800" b="1" dirty="0">
                          <a:solidFill>
                            <a:srgbClr val="FFFFFF"/>
                          </a:solidFill>
                          <a:latin typeface="Times New Roman"/>
                          <a:ea typeface="Times New Roman"/>
                          <a:cs typeface="Arial"/>
                        </a:rPr>
                        <a:t>Size</a:t>
                      </a:r>
                      <a:endParaRPr lang="en-US" sz="1000" dirty="0">
                        <a:latin typeface="Calibri"/>
                        <a:ea typeface="Calibri"/>
                        <a:cs typeface="Arial"/>
                      </a:endParaRPr>
                    </a:p>
                  </a:txBody>
                  <a:tcPr marL="0" marR="0" marT="0" marB="0" anchor="b"/>
                </a:tc>
                <a:tc>
                  <a:txBody>
                    <a:bodyPr/>
                    <a:lstStyle/>
                    <a:p>
                      <a:pPr marL="63500" marR="0">
                        <a:spcBef>
                          <a:spcPts val="0"/>
                        </a:spcBef>
                        <a:spcAft>
                          <a:spcPts val="0"/>
                        </a:spcAft>
                      </a:pPr>
                      <a:r>
                        <a:rPr lang="en-US" sz="1600" b="1" dirty="0">
                          <a:solidFill>
                            <a:srgbClr val="FFFFFF"/>
                          </a:solidFill>
                          <a:latin typeface="Times New Roman"/>
                          <a:ea typeface="Times New Roman"/>
                          <a:cs typeface="Arial"/>
                        </a:rPr>
                        <a:t>Key/Constraint</a:t>
                      </a:r>
                      <a:endParaRPr lang="en-US" sz="1000" dirty="0">
                        <a:latin typeface="Calibri"/>
                        <a:ea typeface="Calibri"/>
                        <a:cs typeface="Arial"/>
                      </a:endParaRPr>
                    </a:p>
                  </a:txBody>
                  <a:tcPr marL="0" marR="0" marT="0" marB="0" anchor="b"/>
                </a:tc>
              </a:tr>
              <a:tr h="400050">
                <a:tc>
                  <a:txBody>
                    <a:bodyPr/>
                    <a:lstStyle/>
                    <a:p>
                      <a:pPr marL="76200" marR="0">
                        <a:lnSpc>
                          <a:spcPts val="1425"/>
                        </a:lnSpc>
                        <a:spcBef>
                          <a:spcPts val="0"/>
                        </a:spcBef>
                        <a:spcAft>
                          <a:spcPts val="0"/>
                        </a:spcAft>
                      </a:pPr>
                      <a:r>
                        <a:rPr lang="en-US" sz="1300" dirty="0">
                          <a:latin typeface="Times New Roman"/>
                          <a:ea typeface="Times New Roman"/>
                          <a:cs typeface="Arial"/>
                        </a:rPr>
                        <a:t>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Primary key</a:t>
                      </a:r>
                      <a:endParaRPr lang="en-US" sz="1000" dirty="0">
                        <a:latin typeface="Calibri"/>
                        <a:ea typeface="Calibri"/>
                        <a:cs typeface="Arial"/>
                      </a:endParaRPr>
                    </a:p>
                  </a:txBody>
                  <a:tcPr marL="0" marR="0" marT="0" marB="0" anchor="b"/>
                </a:tc>
              </a:tr>
              <a:tr h="400050">
                <a:tc>
                  <a:txBody>
                    <a:bodyPr/>
                    <a:lstStyle/>
                    <a:p>
                      <a:pPr marL="76200" marR="0">
                        <a:lnSpc>
                          <a:spcPts val="1430"/>
                        </a:lnSpc>
                        <a:spcBef>
                          <a:spcPts val="0"/>
                        </a:spcBef>
                        <a:spcAft>
                          <a:spcPts val="0"/>
                        </a:spcAft>
                      </a:pPr>
                      <a:r>
                        <a:rPr lang="en-US" sz="1300" dirty="0">
                          <a:latin typeface="Times New Roman"/>
                          <a:ea typeface="Times New Roman"/>
                          <a:cs typeface="Arial"/>
                        </a:rPr>
                        <a:t>SUBJECT_ID</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400050">
                <a:tc>
                  <a:txBody>
                    <a:bodyPr/>
                    <a:lstStyle/>
                    <a:p>
                      <a:pPr marL="76200" marR="0">
                        <a:lnSpc>
                          <a:spcPts val="1425"/>
                        </a:lnSpc>
                        <a:spcBef>
                          <a:spcPts val="0"/>
                        </a:spcBef>
                        <a:spcAft>
                          <a:spcPts val="0"/>
                        </a:spcAft>
                      </a:pPr>
                      <a:r>
                        <a:rPr lang="en-US" sz="1300" dirty="0">
                          <a:latin typeface="Times New Roman"/>
                          <a:ea typeface="Times New Roman"/>
                          <a:cs typeface="Arial"/>
                        </a:rPr>
                        <a:t>REG_ID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Foreign key</a:t>
                      </a:r>
                      <a:endParaRPr lang="en-US" sz="1000" dirty="0">
                        <a:latin typeface="Calibri"/>
                        <a:ea typeface="Calibri"/>
                        <a:cs typeface="Arial"/>
                      </a:endParaRPr>
                    </a:p>
                  </a:txBody>
                  <a:tcPr marL="0" marR="0" marT="0" marB="0" anchor="b"/>
                </a:tc>
              </a:tr>
              <a:tr h="400050">
                <a:tc>
                  <a:txBody>
                    <a:bodyPr/>
                    <a:lstStyle/>
                    <a:p>
                      <a:pPr marL="76200" marR="0">
                        <a:lnSpc>
                          <a:spcPts val="1425"/>
                        </a:lnSpc>
                        <a:spcBef>
                          <a:spcPts val="0"/>
                        </a:spcBef>
                        <a:spcAft>
                          <a:spcPts val="0"/>
                        </a:spcAft>
                      </a:pPr>
                      <a:r>
                        <a:rPr lang="en-US" sz="1300" dirty="0">
                          <a:latin typeface="Times New Roman"/>
                          <a:ea typeface="Times New Roman"/>
                          <a:cs typeface="Arial"/>
                        </a:rPr>
                        <a:t>FILE_NAME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50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400050">
                <a:tc>
                  <a:txBody>
                    <a:bodyPr/>
                    <a:lstStyle/>
                    <a:p>
                      <a:pPr marL="76200" marR="0">
                        <a:lnSpc>
                          <a:spcPts val="1430"/>
                        </a:lnSpc>
                        <a:spcBef>
                          <a:spcPts val="0"/>
                        </a:spcBef>
                        <a:spcAft>
                          <a:spcPts val="0"/>
                        </a:spcAft>
                      </a:pPr>
                      <a:r>
                        <a:rPr lang="en-US" sz="1300" dirty="0">
                          <a:latin typeface="Times New Roman"/>
                          <a:ea typeface="Times New Roman"/>
                          <a:cs typeface="Arial"/>
                        </a:rPr>
                        <a:t>ASSIGNMENT_NO</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400050">
                <a:tc>
                  <a:txBody>
                    <a:bodyPr/>
                    <a:lstStyle/>
                    <a:p>
                      <a:pPr marL="76200" marR="0">
                        <a:lnSpc>
                          <a:spcPts val="1425"/>
                        </a:lnSpc>
                        <a:spcBef>
                          <a:spcPts val="0"/>
                        </a:spcBef>
                        <a:spcAft>
                          <a:spcPts val="0"/>
                        </a:spcAft>
                      </a:pPr>
                      <a:r>
                        <a:rPr lang="en-US" sz="1300" dirty="0">
                          <a:latin typeface="Times New Roman"/>
                          <a:ea typeface="Times New Roman"/>
                          <a:cs typeface="Arial"/>
                        </a:rPr>
                        <a:t>PRACTICAL_NO</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400050">
                <a:tc>
                  <a:txBody>
                    <a:bodyPr/>
                    <a:lstStyle/>
                    <a:p>
                      <a:pPr marL="76200" marR="0">
                        <a:lnSpc>
                          <a:spcPts val="1440"/>
                        </a:lnSpc>
                        <a:spcBef>
                          <a:spcPts val="0"/>
                        </a:spcBef>
                        <a:spcAft>
                          <a:spcPts val="0"/>
                        </a:spcAft>
                      </a:pPr>
                      <a:r>
                        <a:rPr lang="en-US" sz="1300" dirty="0">
                          <a:latin typeface="Times New Roman"/>
                          <a:ea typeface="Times New Roman"/>
                          <a:cs typeface="Arial"/>
                        </a:rPr>
                        <a:t>IS_PRACTICAL</a:t>
                      </a:r>
                      <a:endParaRPr lang="en-US" sz="1000" dirty="0">
                        <a:latin typeface="Calibri"/>
                        <a:ea typeface="Calibri"/>
                        <a:cs typeface="Arial"/>
                      </a:endParaRPr>
                    </a:p>
                  </a:txBody>
                  <a:tcPr marL="0" marR="0" marT="0" marB="0" anchor="b"/>
                </a:tc>
                <a:tc>
                  <a:txBody>
                    <a:bodyPr/>
                    <a:lstStyle/>
                    <a:p>
                      <a:pPr marL="63500" marR="0">
                        <a:lnSpc>
                          <a:spcPts val="1440"/>
                        </a:lnSpc>
                        <a:spcBef>
                          <a:spcPts val="0"/>
                        </a:spcBef>
                        <a:spcAft>
                          <a:spcPts val="0"/>
                        </a:spcAft>
                      </a:pPr>
                      <a:r>
                        <a:rPr lang="en-US" sz="1300" dirty="0">
                          <a:latin typeface="Times New Roman"/>
                          <a:ea typeface="Times New Roman"/>
                          <a:cs typeface="Arial"/>
                        </a:rPr>
                        <a:t>Boolean</a:t>
                      </a:r>
                      <a:endParaRPr lang="en-US" sz="1000" dirty="0">
                        <a:latin typeface="Calibri"/>
                        <a:ea typeface="Calibri"/>
                        <a:cs typeface="Arial"/>
                      </a:endParaRPr>
                    </a:p>
                  </a:txBody>
                  <a:tcPr marL="0" marR="0" marT="0" marB="0" anchor="b"/>
                </a:tc>
                <a:tc>
                  <a:txBody>
                    <a:bodyPr/>
                    <a:lstStyle/>
                    <a:p>
                      <a:pPr marL="50800" marR="0">
                        <a:lnSpc>
                          <a:spcPts val="144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6629400"/>
          </a:xfrm>
        </p:spPr>
        <p:txBody>
          <a:bodyPr>
            <a:normAutofit/>
          </a:bodyPr>
          <a:lstStyle/>
          <a:p>
            <a:pPr algn="l"/>
            <a:r>
              <a:rPr lang="en-US" b="1" u="sng" dirty="0" smtClean="0"/>
              <a:t>5. ANSWER_DETAILS</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endParaRPr lang="en-US" dirty="0"/>
          </a:p>
        </p:txBody>
      </p:sp>
      <p:graphicFrame>
        <p:nvGraphicFramePr>
          <p:cNvPr id="3" name="Table 2"/>
          <p:cNvGraphicFramePr>
            <a:graphicFrameLocks noGrp="1"/>
          </p:cNvGraphicFramePr>
          <p:nvPr/>
        </p:nvGraphicFramePr>
        <p:xfrm>
          <a:off x="1143000" y="1676400"/>
          <a:ext cx="6553200" cy="3352800"/>
        </p:xfrm>
        <a:graphic>
          <a:graphicData uri="http://schemas.openxmlformats.org/drawingml/2006/table">
            <a:tbl>
              <a:tblPr firstRow="1" bandRow="1">
                <a:tableStyleId>{5C22544A-7EE6-4342-B048-85BDC9FD1C3A}</a:tableStyleId>
              </a:tblPr>
              <a:tblGrid>
                <a:gridCol w="1638300"/>
                <a:gridCol w="1638300"/>
                <a:gridCol w="1638300"/>
                <a:gridCol w="1638300"/>
              </a:tblGrid>
              <a:tr h="419100">
                <a:tc>
                  <a:txBody>
                    <a:bodyPr/>
                    <a:lstStyle/>
                    <a:p>
                      <a:pPr marL="76200" marR="0">
                        <a:spcBef>
                          <a:spcPts val="0"/>
                        </a:spcBef>
                        <a:spcAft>
                          <a:spcPts val="0"/>
                        </a:spcAft>
                      </a:pPr>
                      <a:r>
                        <a:rPr lang="en-US" sz="1600" b="1" dirty="0">
                          <a:solidFill>
                            <a:srgbClr val="FFFFFF"/>
                          </a:solidFill>
                          <a:latin typeface="Times New Roman"/>
                          <a:ea typeface="Times New Roman"/>
                          <a:cs typeface="Arial"/>
                        </a:rPr>
                        <a:t>Field</a:t>
                      </a:r>
                      <a:endParaRPr lang="en-US" sz="1000" dirty="0">
                        <a:latin typeface="Calibri"/>
                        <a:ea typeface="Calibri"/>
                        <a:cs typeface="Arial"/>
                      </a:endParaRPr>
                    </a:p>
                  </a:txBody>
                  <a:tcPr marL="0" marR="0" marT="0" marB="0" anchor="b"/>
                </a:tc>
                <a:tc>
                  <a:txBody>
                    <a:bodyPr/>
                    <a:lstStyle/>
                    <a:p>
                      <a:pPr marL="63500" marR="0">
                        <a:spcBef>
                          <a:spcPts val="0"/>
                        </a:spcBef>
                        <a:spcAft>
                          <a:spcPts val="0"/>
                        </a:spcAft>
                      </a:pPr>
                      <a:r>
                        <a:rPr lang="en-US" sz="1600" b="1" dirty="0">
                          <a:solidFill>
                            <a:srgbClr val="FFFFFF"/>
                          </a:solidFill>
                          <a:latin typeface="Times New Roman"/>
                          <a:ea typeface="Times New Roman"/>
                          <a:cs typeface="Arial"/>
                        </a:rPr>
                        <a:t>Datatype</a:t>
                      </a:r>
                      <a:endParaRPr lang="en-US" sz="1000" dirty="0">
                        <a:latin typeface="Calibri"/>
                        <a:ea typeface="Calibri"/>
                        <a:cs typeface="Arial"/>
                      </a:endParaRPr>
                    </a:p>
                  </a:txBody>
                  <a:tcPr marL="0" marR="0" marT="0" marB="0" anchor="b"/>
                </a:tc>
                <a:tc>
                  <a:txBody>
                    <a:bodyPr/>
                    <a:lstStyle/>
                    <a:p>
                      <a:pPr marL="50800" marR="0">
                        <a:spcBef>
                          <a:spcPts val="0"/>
                        </a:spcBef>
                        <a:spcAft>
                          <a:spcPts val="0"/>
                        </a:spcAft>
                      </a:pPr>
                      <a:r>
                        <a:rPr lang="en-US" sz="1600" b="1" dirty="0">
                          <a:solidFill>
                            <a:srgbClr val="FFFFFF"/>
                          </a:solidFill>
                          <a:latin typeface="Times New Roman"/>
                          <a:ea typeface="Times New Roman"/>
                          <a:cs typeface="Arial"/>
                        </a:rPr>
                        <a:t>Size</a:t>
                      </a:r>
                      <a:endParaRPr lang="en-US" sz="1000" dirty="0">
                        <a:latin typeface="Calibri"/>
                        <a:ea typeface="Calibri"/>
                        <a:cs typeface="Arial"/>
                      </a:endParaRPr>
                    </a:p>
                  </a:txBody>
                  <a:tcPr marL="0" marR="0" marT="0" marB="0" anchor="b"/>
                </a:tc>
                <a:tc>
                  <a:txBody>
                    <a:bodyPr/>
                    <a:lstStyle/>
                    <a:p>
                      <a:pPr marL="63500" marR="0">
                        <a:spcBef>
                          <a:spcPts val="0"/>
                        </a:spcBef>
                        <a:spcAft>
                          <a:spcPts val="0"/>
                        </a:spcAft>
                      </a:pPr>
                      <a:r>
                        <a:rPr lang="en-US" sz="1600" b="1" dirty="0">
                          <a:solidFill>
                            <a:srgbClr val="FFFFFF"/>
                          </a:solidFill>
                          <a:latin typeface="Times New Roman"/>
                          <a:ea typeface="Times New Roman"/>
                          <a:cs typeface="Arial"/>
                        </a:rPr>
                        <a:t>Key/Constraint</a:t>
                      </a:r>
                      <a:endParaRPr lang="en-US" sz="1100" dirty="0">
                        <a:latin typeface="Calibri"/>
                        <a:ea typeface="Calibri"/>
                        <a:cs typeface="Arial"/>
                      </a:endParaRPr>
                    </a:p>
                  </a:txBody>
                  <a:tcPr marL="0" marR="0" marT="0" marB="0" anchor="b"/>
                </a:tc>
              </a:tr>
              <a:tr h="419100">
                <a:tc>
                  <a:txBody>
                    <a:bodyPr/>
                    <a:lstStyle/>
                    <a:p>
                      <a:pPr marL="76200" marR="0">
                        <a:lnSpc>
                          <a:spcPts val="1425"/>
                        </a:lnSpc>
                        <a:spcBef>
                          <a:spcPts val="0"/>
                        </a:spcBef>
                        <a:spcAft>
                          <a:spcPts val="0"/>
                        </a:spcAft>
                      </a:pPr>
                      <a:r>
                        <a:rPr lang="en-US" sz="1300" dirty="0">
                          <a:latin typeface="Times New Roman"/>
                          <a:ea typeface="Times New Roman"/>
                          <a:cs typeface="Arial"/>
                        </a:rPr>
                        <a:t>ID</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Primary key</a:t>
                      </a:r>
                      <a:endParaRPr lang="en-US" sz="1000" dirty="0">
                        <a:latin typeface="Calibri"/>
                        <a:ea typeface="Calibri"/>
                        <a:cs typeface="Arial"/>
                      </a:endParaRPr>
                    </a:p>
                  </a:txBody>
                  <a:tcPr marL="0" marR="0" marT="0" marB="0" anchor="b"/>
                </a:tc>
              </a:tr>
              <a:tr h="419100">
                <a:tc>
                  <a:txBody>
                    <a:bodyPr/>
                    <a:lstStyle/>
                    <a:p>
                      <a:pPr marL="76200" marR="0">
                        <a:lnSpc>
                          <a:spcPts val="1430"/>
                        </a:lnSpc>
                        <a:spcBef>
                          <a:spcPts val="0"/>
                        </a:spcBef>
                        <a:spcAft>
                          <a:spcPts val="0"/>
                        </a:spcAft>
                      </a:pPr>
                      <a:r>
                        <a:rPr lang="en-US" sz="1300" dirty="0">
                          <a:latin typeface="Times New Roman"/>
                          <a:ea typeface="Times New Roman"/>
                          <a:cs typeface="Arial"/>
                        </a:rPr>
                        <a:t>REG_ID</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Primary key</a:t>
                      </a:r>
                      <a:endParaRPr lang="en-US" sz="1000" dirty="0">
                        <a:latin typeface="Calibri"/>
                        <a:ea typeface="Calibri"/>
                        <a:cs typeface="Arial"/>
                      </a:endParaRPr>
                    </a:p>
                  </a:txBody>
                  <a:tcPr marL="0" marR="0" marT="0" marB="0" anchor="b"/>
                </a:tc>
              </a:tr>
              <a:tr h="419100">
                <a:tc>
                  <a:txBody>
                    <a:bodyPr/>
                    <a:lstStyle/>
                    <a:p>
                      <a:pPr marL="76200" marR="0">
                        <a:lnSpc>
                          <a:spcPts val="1425"/>
                        </a:lnSpc>
                        <a:spcBef>
                          <a:spcPts val="0"/>
                        </a:spcBef>
                        <a:spcAft>
                          <a:spcPts val="0"/>
                        </a:spcAft>
                      </a:pPr>
                      <a:r>
                        <a:rPr lang="en-US" sz="1300" dirty="0">
                          <a:latin typeface="Times New Roman"/>
                          <a:ea typeface="Times New Roman"/>
                          <a:cs typeface="Arial"/>
                        </a:rPr>
                        <a:t>GRADE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2</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419100">
                <a:tc>
                  <a:txBody>
                    <a:bodyPr/>
                    <a:lstStyle/>
                    <a:p>
                      <a:pPr marL="76200" marR="0">
                        <a:lnSpc>
                          <a:spcPts val="1425"/>
                        </a:lnSpc>
                        <a:spcBef>
                          <a:spcPts val="0"/>
                        </a:spcBef>
                        <a:spcAft>
                          <a:spcPts val="0"/>
                        </a:spcAft>
                      </a:pPr>
                      <a:r>
                        <a:rPr lang="en-US" sz="1300" dirty="0">
                          <a:latin typeface="Times New Roman"/>
                          <a:ea typeface="Times New Roman"/>
                          <a:cs typeface="Arial"/>
                        </a:rPr>
                        <a:t>FILE_NAME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50</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419100">
                <a:tc>
                  <a:txBody>
                    <a:bodyPr/>
                    <a:lstStyle/>
                    <a:p>
                      <a:pPr marL="76200" marR="0">
                        <a:lnSpc>
                          <a:spcPts val="1430"/>
                        </a:lnSpc>
                        <a:spcBef>
                          <a:spcPts val="0"/>
                        </a:spcBef>
                        <a:spcAft>
                          <a:spcPts val="0"/>
                        </a:spcAft>
                      </a:pPr>
                      <a:r>
                        <a:rPr lang="en-US" sz="1300" dirty="0">
                          <a:latin typeface="Times New Roman"/>
                          <a:ea typeface="Times New Roman"/>
                          <a:cs typeface="Arial"/>
                        </a:rPr>
                        <a:t>IS_CHECKED</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Boolean</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419100">
                <a:tc>
                  <a:txBody>
                    <a:bodyPr/>
                    <a:lstStyle/>
                    <a:p>
                      <a:pPr marL="76200" marR="0">
                        <a:lnSpc>
                          <a:spcPts val="1425"/>
                        </a:lnSpc>
                        <a:spcBef>
                          <a:spcPts val="0"/>
                        </a:spcBef>
                        <a:spcAft>
                          <a:spcPts val="0"/>
                        </a:spcAft>
                      </a:pPr>
                      <a:r>
                        <a:rPr lang="en-US" sz="1300" dirty="0">
                          <a:latin typeface="Times New Roman"/>
                          <a:ea typeface="Times New Roman"/>
                          <a:cs typeface="Arial"/>
                        </a:rPr>
                        <a:t>WRONG</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Boolean</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419100">
                <a:tc>
                  <a:txBody>
                    <a:bodyPr/>
                    <a:lstStyle/>
                    <a:p>
                      <a:pPr marL="76200" marR="0">
                        <a:lnSpc>
                          <a:spcPts val="1440"/>
                        </a:lnSpc>
                        <a:spcBef>
                          <a:spcPts val="0"/>
                        </a:spcBef>
                        <a:spcAft>
                          <a:spcPts val="0"/>
                        </a:spcAft>
                      </a:pPr>
                      <a:r>
                        <a:rPr lang="en-US" sz="1300" dirty="0">
                          <a:latin typeface="Times New Roman"/>
                          <a:ea typeface="Times New Roman"/>
                          <a:cs typeface="Arial"/>
                        </a:rPr>
                        <a:t>IS_SAVED</a:t>
                      </a:r>
                      <a:endParaRPr lang="en-US" sz="1000" dirty="0">
                        <a:latin typeface="Calibri"/>
                        <a:ea typeface="Calibri"/>
                        <a:cs typeface="Arial"/>
                      </a:endParaRPr>
                    </a:p>
                  </a:txBody>
                  <a:tcPr marL="0" marR="0" marT="0" marB="0" anchor="b"/>
                </a:tc>
                <a:tc>
                  <a:txBody>
                    <a:bodyPr/>
                    <a:lstStyle/>
                    <a:p>
                      <a:pPr marL="63500" marR="0">
                        <a:lnSpc>
                          <a:spcPts val="1440"/>
                        </a:lnSpc>
                        <a:spcBef>
                          <a:spcPts val="0"/>
                        </a:spcBef>
                        <a:spcAft>
                          <a:spcPts val="0"/>
                        </a:spcAft>
                      </a:pPr>
                      <a:r>
                        <a:rPr lang="en-US" sz="1300" dirty="0">
                          <a:latin typeface="Times New Roman"/>
                          <a:ea typeface="Times New Roman"/>
                          <a:cs typeface="Arial"/>
                        </a:rPr>
                        <a:t>Boolean</a:t>
                      </a:r>
                      <a:endParaRPr lang="en-US" sz="1000" dirty="0">
                        <a:latin typeface="Calibri"/>
                        <a:ea typeface="Calibri"/>
                        <a:cs typeface="Arial"/>
                      </a:endParaRPr>
                    </a:p>
                  </a:txBody>
                  <a:tcPr marL="0" marR="0" marT="0" marB="0" anchor="b"/>
                </a:tc>
                <a:tc>
                  <a:txBody>
                    <a:bodyPr/>
                    <a:lstStyle/>
                    <a:p>
                      <a:pPr marL="0" marR="0">
                        <a:spcBef>
                          <a:spcPts val="0"/>
                        </a:spcBef>
                        <a:spcAft>
                          <a:spcPts val="0"/>
                        </a:spcAft>
                      </a:pPr>
                      <a:endParaRPr lang="en-US" sz="1200" dirty="0">
                        <a:latin typeface="Times New Roman"/>
                        <a:ea typeface="Times New Roman"/>
                        <a:cs typeface="Arial"/>
                      </a:endParaRPr>
                    </a:p>
                  </a:txBody>
                  <a:tcPr marL="0" marR="0" marT="0" marB="0" anchor="b"/>
                </a:tc>
                <a:tc>
                  <a:txBody>
                    <a:bodyPr/>
                    <a:lstStyle/>
                    <a:p>
                      <a:pPr marL="63500" marR="0">
                        <a:lnSpc>
                          <a:spcPts val="144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6248400"/>
          </a:xfrm>
        </p:spPr>
        <p:txBody>
          <a:bodyPr>
            <a:normAutofit fontScale="90000"/>
          </a:bodyPr>
          <a:lstStyle/>
          <a:p>
            <a:pPr lvl="0" algn="l"/>
            <a:r>
              <a:rPr lang="en-US" sz="3600" b="1" dirty="0" smtClean="0"/>
              <a:t>6</a:t>
            </a:r>
            <a:r>
              <a:rPr lang="en-US" sz="3600" dirty="0" smtClean="0"/>
              <a:t>.</a:t>
            </a:r>
            <a:r>
              <a:rPr lang="en-US" sz="3600" b="1" u="sng" dirty="0" smtClean="0"/>
              <a:t> SUBJECT_DETAILS:</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r>
              <a:rPr lang="en-US" sz="3600" b="1" u="sng" dirty="0" smtClean="0"/>
              <a:t>7. CIRCULAR: </a:t>
            </a:r>
            <a:br>
              <a:rPr lang="en-US" sz="3600" b="1" u="sng" dirty="0" smtClean="0"/>
            </a:br>
            <a:r>
              <a:rPr lang="en-US" sz="3600" b="1" u="sng" dirty="0" smtClean="0"/>
              <a:t/>
            </a:r>
            <a:br>
              <a:rPr lang="en-US" sz="3600" b="1" u="sng" dirty="0" smtClean="0"/>
            </a:br>
            <a:r>
              <a:rPr lang="en-US" sz="3600" b="1" u="sng" dirty="0" smtClean="0"/>
              <a:t/>
            </a:r>
            <a:br>
              <a:rPr lang="en-US" sz="3600" b="1" u="sng" dirty="0" smtClean="0"/>
            </a:br>
            <a:endParaRPr lang="en-US" sz="3600" dirty="0"/>
          </a:p>
        </p:txBody>
      </p:sp>
      <p:graphicFrame>
        <p:nvGraphicFramePr>
          <p:cNvPr id="16" name="Table 15"/>
          <p:cNvGraphicFramePr>
            <a:graphicFrameLocks noGrp="1"/>
          </p:cNvGraphicFramePr>
          <p:nvPr/>
        </p:nvGraphicFramePr>
        <p:xfrm>
          <a:off x="1295400" y="990600"/>
          <a:ext cx="6629400" cy="2794001"/>
        </p:xfrm>
        <a:graphic>
          <a:graphicData uri="http://schemas.openxmlformats.org/drawingml/2006/table">
            <a:tbl>
              <a:tblPr firstRow="1" bandRow="1">
                <a:tableStyleId>{5C22544A-7EE6-4342-B048-85BDC9FD1C3A}</a:tableStyleId>
              </a:tblPr>
              <a:tblGrid>
                <a:gridCol w="1657350"/>
                <a:gridCol w="1657350"/>
                <a:gridCol w="1657350"/>
                <a:gridCol w="1657350"/>
              </a:tblGrid>
              <a:tr h="399143">
                <a:tc>
                  <a:txBody>
                    <a:bodyPr/>
                    <a:lstStyle/>
                    <a:p>
                      <a:pPr marL="76200" marR="0">
                        <a:spcBef>
                          <a:spcPts val="0"/>
                        </a:spcBef>
                        <a:spcAft>
                          <a:spcPts val="0"/>
                        </a:spcAft>
                      </a:pPr>
                      <a:r>
                        <a:rPr lang="en-US" sz="1600" b="1" dirty="0">
                          <a:solidFill>
                            <a:srgbClr val="FFFFFF"/>
                          </a:solidFill>
                          <a:latin typeface="Times New Roman"/>
                          <a:ea typeface="Times New Roman"/>
                          <a:cs typeface="Arial"/>
                        </a:rPr>
                        <a:t>Fields</a:t>
                      </a:r>
                      <a:endParaRPr lang="en-US" sz="1000" dirty="0">
                        <a:latin typeface="Calibri"/>
                        <a:ea typeface="Calibri"/>
                        <a:cs typeface="Arial"/>
                      </a:endParaRPr>
                    </a:p>
                  </a:txBody>
                  <a:tcPr marL="0" marR="0" marT="0" marB="0" anchor="b"/>
                </a:tc>
                <a:tc>
                  <a:txBody>
                    <a:bodyPr/>
                    <a:lstStyle/>
                    <a:p>
                      <a:pPr marL="50800" marR="0">
                        <a:spcBef>
                          <a:spcPts val="0"/>
                        </a:spcBef>
                        <a:spcAft>
                          <a:spcPts val="0"/>
                        </a:spcAft>
                      </a:pPr>
                      <a:r>
                        <a:rPr lang="en-US" sz="1600" b="1" dirty="0">
                          <a:solidFill>
                            <a:srgbClr val="FFFFFF"/>
                          </a:solidFill>
                          <a:latin typeface="Times New Roman"/>
                          <a:ea typeface="Times New Roman"/>
                          <a:cs typeface="Arial"/>
                        </a:rPr>
                        <a:t>Datatype</a:t>
                      </a:r>
                      <a:endParaRPr lang="en-US" sz="1100" dirty="0">
                        <a:latin typeface="Calibri"/>
                        <a:ea typeface="Calibri"/>
                        <a:cs typeface="Arial"/>
                      </a:endParaRPr>
                    </a:p>
                  </a:txBody>
                  <a:tcPr marL="0" marR="0" marT="0" marB="0" anchor="b"/>
                </a:tc>
                <a:tc>
                  <a:txBody>
                    <a:bodyPr/>
                    <a:lstStyle/>
                    <a:p>
                      <a:pPr marL="63500" marR="0">
                        <a:spcBef>
                          <a:spcPts val="0"/>
                        </a:spcBef>
                        <a:spcAft>
                          <a:spcPts val="0"/>
                        </a:spcAft>
                      </a:pPr>
                      <a:r>
                        <a:rPr lang="en-US" sz="1600" b="1" dirty="0">
                          <a:solidFill>
                            <a:srgbClr val="FFFFFF"/>
                          </a:solidFill>
                          <a:latin typeface="Times New Roman"/>
                          <a:ea typeface="Times New Roman"/>
                          <a:cs typeface="Arial"/>
                        </a:rPr>
                        <a:t>Size</a:t>
                      </a:r>
                      <a:endParaRPr lang="en-US" sz="1000" dirty="0">
                        <a:latin typeface="Calibri"/>
                        <a:ea typeface="Calibri"/>
                        <a:cs typeface="Arial"/>
                      </a:endParaRPr>
                    </a:p>
                  </a:txBody>
                  <a:tcPr marL="0" marR="0" marT="0" marB="0" anchor="b"/>
                </a:tc>
                <a:tc>
                  <a:txBody>
                    <a:bodyPr/>
                    <a:lstStyle/>
                    <a:p>
                      <a:pPr marL="50800" marR="0">
                        <a:spcBef>
                          <a:spcPts val="0"/>
                        </a:spcBef>
                        <a:spcAft>
                          <a:spcPts val="0"/>
                        </a:spcAft>
                      </a:pPr>
                      <a:r>
                        <a:rPr lang="en-US" sz="1600" b="1" dirty="0">
                          <a:solidFill>
                            <a:srgbClr val="FFFFFF"/>
                          </a:solidFill>
                          <a:latin typeface="Times New Roman"/>
                          <a:ea typeface="Times New Roman"/>
                          <a:cs typeface="Arial"/>
                        </a:rPr>
                        <a:t>Key/Constraint</a:t>
                      </a:r>
                      <a:endParaRPr lang="en-US" sz="1000" dirty="0">
                        <a:latin typeface="Calibri"/>
                        <a:ea typeface="Calibri"/>
                        <a:cs typeface="Arial"/>
                      </a:endParaRPr>
                    </a:p>
                  </a:txBody>
                  <a:tcPr marL="0" marR="0" marT="0" marB="0" anchor="b"/>
                </a:tc>
              </a:tr>
              <a:tr h="399143">
                <a:tc>
                  <a:txBody>
                    <a:bodyPr/>
                    <a:lstStyle/>
                    <a:p>
                      <a:pPr marL="76200" marR="0">
                        <a:lnSpc>
                          <a:spcPts val="1425"/>
                        </a:lnSpc>
                        <a:spcBef>
                          <a:spcPts val="0"/>
                        </a:spcBef>
                        <a:spcAft>
                          <a:spcPts val="0"/>
                        </a:spcAft>
                      </a:pPr>
                      <a:r>
                        <a:rPr lang="en-US" sz="1300" dirty="0">
                          <a:latin typeface="Times New Roman"/>
                          <a:ea typeface="Times New Roman"/>
                          <a:cs typeface="Arial"/>
                        </a:rPr>
                        <a:t>SUB_ID</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composite primary key</a:t>
                      </a:r>
                      <a:endParaRPr lang="en-US" sz="1000" dirty="0">
                        <a:latin typeface="Calibri"/>
                        <a:ea typeface="Calibri"/>
                        <a:cs typeface="Arial"/>
                      </a:endParaRPr>
                    </a:p>
                  </a:txBody>
                  <a:tcPr marL="0" marR="0" marT="0" marB="0" anchor="b"/>
                </a:tc>
              </a:tr>
              <a:tr h="399143">
                <a:tc>
                  <a:txBody>
                    <a:bodyPr/>
                    <a:lstStyle/>
                    <a:p>
                      <a:pPr marL="76200" marR="0">
                        <a:lnSpc>
                          <a:spcPts val="1430"/>
                        </a:lnSpc>
                        <a:spcBef>
                          <a:spcPts val="0"/>
                        </a:spcBef>
                        <a:spcAft>
                          <a:spcPts val="0"/>
                        </a:spcAft>
                      </a:pPr>
                      <a:r>
                        <a:rPr lang="en-US" sz="1300" dirty="0">
                          <a:latin typeface="Times New Roman"/>
                          <a:ea typeface="Times New Roman"/>
                          <a:cs typeface="Arial"/>
                        </a:rPr>
                        <a:t>SUBJECT</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10</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99143">
                <a:tc>
                  <a:txBody>
                    <a:bodyPr/>
                    <a:lstStyle/>
                    <a:p>
                      <a:pPr marL="76200" marR="0">
                        <a:lnSpc>
                          <a:spcPts val="1425"/>
                        </a:lnSpc>
                        <a:spcBef>
                          <a:spcPts val="0"/>
                        </a:spcBef>
                        <a:spcAft>
                          <a:spcPts val="0"/>
                        </a:spcAft>
                      </a:pPr>
                      <a:r>
                        <a:rPr lang="en-US" sz="1300" dirty="0">
                          <a:latin typeface="Times New Roman"/>
                          <a:ea typeface="Times New Roman"/>
                          <a:cs typeface="Arial"/>
                        </a:rPr>
                        <a:t>SEM</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r h="399143">
                <a:tc>
                  <a:txBody>
                    <a:bodyPr/>
                    <a:lstStyle/>
                    <a:p>
                      <a:pPr marL="76200" marR="0">
                        <a:lnSpc>
                          <a:spcPts val="1430"/>
                        </a:lnSpc>
                        <a:spcBef>
                          <a:spcPts val="0"/>
                        </a:spcBef>
                        <a:spcAft>
                          <a:spcPts val="0"/>
                        </a:spcAft>
                      </a:pPr>
                      <a:r>
                        <a:rPr lang="en-US" sz="1300" dirty="0">
                          <a:latin typeface="Times New Roman"/>
                          <a:ea typeface="Times New Roman"/>
                          <a:cs typeface="Arial"/>
                        </a:rPr>
                        <a:t>REG_ID</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63500" marR="0">
                        <a:lnSpc>
                          <a:spcPts val="143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50800" marR="0">
                        <a:lnSpc>
                          <a:spcPts val="1430"/>
                        </a:lnSpc>
                        <a:spcBef>
                          <a:spcPts val="0"/>
                        </a:spcBef>
                        <a:spcAft>
                          <a:spcPts val="0"/>
                        </a:spcAft>
                      </a:pPr>
                      <a:r>
                        <a:rPr lang="en-US" sz="1300" dirty="0">
                          <a:latin typeface="Times New Roman"/>
                          <a:ea typeface="Times New Roman"/>
                          <a:cs typeface="Arial"/>
                        </a:rPr>
                        <a:t>composite primary key</a:t>
                      </a:r>
                      <a:endParaRPr lang="en-US" sz="1000" dirty="0">
                        <a:latin typeface="Calibri"/>
                        <a:ea typeface="Calibri"/>
                        <a:cs typeface="Arial"/>
                      </a:endParaRPr>
                    </a:p>
                  </a:txBody>
                  <a:tcPr marL="0" marR="0" marT="0" marB="0" anchor="b"/>
                </a:tc>
              </a:tr>
              <a:tr h="399143">
                <a:tc>
                  <a:txBody>
                    <a:bodyPr/>
                    <a:lstStyle/>
                    <a:p>
                      <a:pPr marL="76200" marR="0">
                        <a:lnSpc>
                          <a:spcPts val="1425"/>
                        </a:lnSpc>
                        <a:spcBef>
                          <a:spcPts val="0"/>
                        </a:spcBef>
                        <a:spcAft>
                          <a:spcPts val="0"/>
                        </a:spcAft>
                      </a:pPr>
                      <a:r>
                        <a:rPr lang="en-US" sz="1300" dirty="0">
                          <a:latin typeface="Times New Roman"/>
                          <a:ea typeface="Times New Roman"/>
                          <a:cs typeface="Arial"/>
                        </a:rPr>
                        <a:t>SUGGESTED_BOOK</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75</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99143">
                <a:tc>
                  <a:txBody>
                    <a:bodyPr/>
                    <a:lstStyle/>
                    <a:p>
                      <a:pPr marL="76200" marR="0">
                        <a:lnSpc>
                          <a:spcPts val="1425"/>
                        </a:lnSpc>
                        <a:spcBef>
                          <a:spcPts val="0"/>
                        </a:spcBef>
                        <a:spcAft>
                          <a:spcPts val="0"/>
                        </a:spcAft>
                      </a:pPr>
                      <a:r>
                        <a:rPr lang="en-US" sz="1300" dirty="0">
                          <a:latin typeface="Times New Roman"/>
                          <a:ea typeface="Times New Roman"/>
                          <a:cs typeface="Arial"/>
                        </a:rPr>
                        <a:t>IS_PRACTICAL</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Boolean</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300" dirty="0">
                          <a:latin typeface="Times New Roman"/>
                          <a:ea typeface="Times New Roman"/>
                          <a:cs typeface="Arial"/>
                        </a:rPr>
                        <a:t>Not Null</a:t>
                      </a:r>
                      <a:endParaRPr lang="en-US" sz="1000" dirty="0">
                        <a:latin typeface="Calibri"/>
                        <a:ea typeface="Calibri"/>
                        <a:cs typeface="Arial"/>
                      </a:endParaRPr>
                    </a:p>
                  </a:txBody>
                  <a:tcPr marL="0" marR="0" marT="0" marB="0" anchor="b"/>
                </a:tc>
              </a:tr>
            </a:tbl>
          </a:graphicData>
        </a:graphic>
      </p:graphicFrame>
      <p:graphicFrame>
        <p:nvGraphicFramePr>
          <p:cNvPr id="18" name="Table 17"/>
          <p:cNvGraphicFramePr>
            <a:graphicFrameLocks noGrp="1"/>
          </p:cNvGraphicFramePr>
          <p:nvPr/>
        </p:nvGraphicFramePr>
        <p:xfrm>
          <a:off x="1371600" y="4800600"/>
          <a:ext cx="6477000" cy="1854200"/>
        </p:xfrm>
        <a:graphic>
          <a:graphicData uri="http://schemas.openxmlformats.org/drawingml/2006/table">
            <a:tbl>
              <a:tblPr firstRow="1" bandRow="1">
                <a:tableStyleId>{5C22544A-7EE6-4342-B048-85BDC9FD1C3A}</a:tableStyleId>
              </a:tblPr>
              <a:tblGrid>
                <a:gridCol w="1619250"/>
                <a:gridCol w="1619250"/>
                <a:gridCol w="1619250"/>
                <a:gridCol w="1619250"/>
              </a:tblGrid>
              <a:tr h="370840">
                <a:tc>
                  <a:txBody>
                    <a:bodyPr/>
                    <a:lstStyle/>
                    <a:p>
                      <a:pPr marL="76200" marR="0">
                        <a:lnSpc>
                          <a:spcPts val="1425"/>
                        </a:lnSpc>
                        <a:spcBef>
                          <a:spcPts val="0"/>
                        </a:spcBef>
                        <a:spcAft>
                          <a:spcPts val="0"/>
                        </a:spcAft>
                      </a:pPr>
                      <a:r>
                        <a:rPr lang="en-US" sz="1400" b="1" dirty="0">
                          <a:solidFill>
                            <a:srgbClr val="FFFFFF"/>
                          </a:solidFill>
                          <a:latin typeface="Times New Roman"/>
                          <a:ea typeface="Times New Roman"/>
                          <a:cs typeface="Arial"/>
                        </a:rPr>
                        <a:t>Fields</a:t>
                      </a:r>
                      <a:endParaRPr lang="en-US" sz="100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400" b="1" dirty="0">
                          <a:solidFill>
                            <a:srgbClr val="FFFFFF"/>
                          </a:solidFill>
                          <a:latin typeface="Times New Roman"/>
                          <a:ea typeface="Times New Roman"/>
                          <a:cs typeface="Arial"/>
                        </a:rPr>
                        <a:t>Datatype</a:t>
                      </a:r>
                      <a:endParaRPr lang="en-US" sz="1050" dirty="0">
                        <a:latin typeface="Calibri"/>
                        <a:ea typeface="Calibri"/>
                        <a:cs typeface="Arial"/>
                      </a:endParaRPr>
                    </a:p>
                  </a:txBody>
                  <a:tcPr marL="0" marR="0" marT="0" marB="0" anchor="b"/>
                </a:tc>
                <a:tc>
                  <a:txBody>
                    <a:bodyPr/>
                    <a:lstStyle/>
                    <a:p>
                      <a:pPr marL="50800" marR="0">
                        <a:lnSpc>
                          <a:spcPts val="1425"/>
                        </a:lnSpc>
                        <a:spcBef>
                          <a:spcPts val="0"/>
                        </a:spcBef>
                        <a:spcAft>
                          <a:spcPts val="0"/>
                        </a:spcAft>
                      </a:pPr>
                      <a:r>
                        <a:rPr lang="en-US" sz="1400" b="1" dirty="0">
                          <a:solidFill>
                            <a:srgbClr val="FFFFFF"/>
                          </a:solidFill>
                          <a:latin typeface="Times New Roman"/>
                          <a:ea typeface="Times New Roman"/>
                          <a:cs typeface="Arial"/>
                        </a:rPr>
                        <a:t>Size</a:t>
                      </a:r>
                      <a:endParaRPr lang="en-US" sz="1000" dirty="0">
                        <a:latin typeface="Calibri"/>
                        <a:ea typeface="Calibri"/>
                        <a:cs typeface="Arial"/>
                      </a:endParaRPr>
                    </a:p>
                  </a:txBody>
                  <a:tcPr marL="0" marR="0" marT="0" marB="0" anchor="b"/>
                </a:tc>
                <a:tc>
                  <a:txBody>
                    <a:bodyPr/>
                    <a:lstStyle/>
                    <a:p>
                      <a:pPr marL="63500" marR="0">
                        <a:lnSpc>
                          <a:spcPts val="1425"/>
                        </a:lnSpc>
                        <a:spcBef>
                          <a:spcPts val="0"/>
                        </a:spcBef>
                        <a:spcAft>
                          <a:spcPts val="0"/>
                        </a:spcAft>
                      </a:pPr>
                      <a:r>
                        <a:rPr lang="en-US" sz="1600" b="1" dirty="0">
                          <a:solidFill>
                            <a:srgbClr val="FFFFFF"/>
                          </a:solidFill>
                          <a:latin typeface="Times New Roman"/>
                          <a:ea typeface="Times New Roman"/>
                          <a:cs typeface="Arial"/>
                        </a:rPr>
                        <a:t>Key/ constraint</a:t>
                      </a:r>
                      <a:endParaRPr lang="en-US" sz="1100" dirty="0">
                        <a:latin typeface="Calibri"/>
                        <a:ea typeface="Calibri"/>
                        <a:cs typeface="Arial"/>
                      </a:endParaRPr>
                    </a:p>
                  </a:txBody>
                  <a:tcPr marL="0" marR="0" marT="0" marB="0" anchor="b"/>
                </a:tc>
              </a:tr>
              <a:tr h="370840">
                <a:tc>
                  <a:txBody>
                    <a:bodyPr/>
                    <a:lstStyle/>
                    <a:p>
                      <a:pPr marL="76200" marR="0">
                        <a:lnSpc>
                          <a:spcPts val="1390"/>
                        </a:lnSpc>
                        <a:spcBef>
                          <a:spcPts val="0"/>
                        </a:spcBef>
                        <a:spcAft>
                          <a:spcPts val="0"/>
                        </a:spcAft>
                      </a:pPr>
                      <a:r>
                        <a:rPr lang="en-US" sz="1300" dirty="0">
                          <a:latin typeface="Times New Roman"/>
                          <a:ea typeface="Times New Roman"/>
                          <a:cs typeface="Arial"/>
                        </a:rPr>
                        <a:t>C_NO</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5</a:t>
                      </a:r>
                      <a:endParaRPr lang="en-US" sz="1000" dirty="0">
                        <a:latin typeface="Calibri"/>
                        <a:ea typeface="Calibri"/>
                        <a:cs typeface="Arial"/>
                      </a:endParaRPr>
                    </a:p>
                  </a:txBody>
                  <a:tcPr marL="0" marR="0" marT="0" marB="0" anchor="b"/>
                </a:tc>
                <a:tc>
                  <a:txBody>
                    <a:bodyPr/>
                    <a:lstStyle/>
                    <a:p>
                      <a:pPr marL="63500" marR="0">
                        <a:lnSpc>
                          <a:spcPts val="139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390"/>
                        </a:lnSpc>
                        <a:spcBef>
                          <a:spcPts val="0"/>
                        </a:spcBef>
                        <a:spcAft>
                          <a:spcPts val="0"/>
                        </a:spcAft>
                      </a:pPr>
                      <a:r>
                        <a:rPr lang="en-US" sz="1300" dirty="0">
                          <a:latin typeface="Times New Roman"/>
                          <a:ea typeface="Times New Roman"/>
                          <a:cs typeface="Arial"/>
                        </a:rPr>
                        <a:t>C_NAME</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Varchar2</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20</a:t>
                      </a:r>
                      <a:endParaRPr lang="en-US" sz="1000" dirty="0">
                        <a:latin typeface="Calibri"/>
                        <a:ea typeface="Calibri"/>
                        <a:cs typeface="Arial"/>
                      </a:endParaRPr>
                    </a:p>
                  </a:txBody>
                  <a:tcPr marL="0" marR="0" marT="0" marB="0" anchor="b"/>
                </a:tc>
                <a:tc>
                  <a:txBody>
                    <a:bodyPr/>
                    <a:lstStyle/>
                    <a:p>
                      <a:pPr marL="63500" marR="0">
                        <a:lnSpc>
                          <a:spcPts val="139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r>
              <a:tr h="370840">
                <a:tc>
                  <a:txBody>
                    <a:bodyPr/>
                    <a:lstStyle/>
                    <a:p>
                      <a:pPr marL="76200" marR="0">
                        <a:lnSpc>
                          <a:spcPts val="1390"/>
                        </a:lnSpc>
                        <a:spcBef>
                          <a:spcPts val="0"/>
                        </a:spcBef>
                        <a:spcAft>
                          <a:spcPts val="0"/>
                        </a:spcAft>
                      </a:pPr>
                      <a:r>
                        <a:rPr lang="en-US" sz="1300" dirty="0">
                          <a:latin typeface="Times New Roman"/>
                          <a:ea typeface="Times New Roman"/>
                          <a:cs typeface="Arial"/>
                        </a:rPr>
                        <a:t>REG_ID</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390"/>
                        </a:lnSpc>
                        <a:spcBef>
                          <a:spcPts val="0"/>
                        </a:spcBef>
                        <a:spcAft>
                          <a:spcPts val="0"/>
                        </a:spcAft>
                      </a:pPr>
                      <a:r>
                        <a:rPr lang="en-US" sz="1300" dirty="0">
                          <a:latin typeface="Times New Roman"/>
                          <a:ea typeface="Times New Roman"/>
                          <a:cs typeface="Arial"/>
                        </a:rPr>
                        <a:t>Foreign key</a:t>
                      </a:r>
                      <a:endParaRPr lang="en-US" sz="1000" dirty="0">
                        <a:latin typeface="Calibri"/>
                        <a:ea typeface="Calibri"/>
                        <a:cs typeface="Arial"/>
                      </a:endParaRPr>
                    </a:p>
                  </a:txBody>
                  <a:tcPr marL="0" marR="0" marT="0" marB="0" anchor="b"/>
                </a:tc>
              </a:tr>
              <a:tr h="370840">
                <a:tc>
                  <a:txBody>
                    <a:bodyPr/>
                    <a:lstStyle/>
                    <a:p>
                      <a:pPr marL="76200" marR="0">
                        <a:lnSpc>
                          <a:spcPts val="1390"/>
                        </a:lnSpc>
                        <a:spcBef>
                          <a:spcPts val="0"/>
                        </a:spcBef>
                        <a:spcAft>
                          <a:spcPts val="0"/>
                        </a:spcAft>
                      </a:pPr>
                      <a:r>
                        <a:rPr lang="en-US" sz="1300" dirty="0">
                          <a:latin typeface="Times New Roman"/>
                          <a:ea typeface="Times New Roman"/>
                          <a:cs typeface="Arial"/>
                        </a:rPr>
                        <a:t>SUB_ID</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Number</a:t>
                      </a:r>
                      <a:endParaRPr lang="en-US" sz="1000" dirty="0">
                        <a:latin typeface="Calibri"/>
                        <a:ea typeface="Calibri"/>
                        <a:cs typeface="Arial"/>
                      </a:endParaRPr>
                    </a:p>
                  </a:txBody>
                  <a:tcPr marL="0" marR="0" marT="0" marB="0" anchor="b"/>
                </a:tc>
                <a:tc>
                  <a:txBody>
                    <a:bodyPr/>
                    <a:lstStyle/>
                    <a:p>
                      <a:pPr marL="50800" marR="0">
                        <a:lnSpc>
                          <a:spcPts val="1390"/>
                        </a:lnSpc>
                        <a:spcBef>
                          <a:spcPts val="0"/>
                        </a:spcBef>
                        <a:spcAft>
                          <a:spcPts val="0"/>
                        </a:spcAft>
                      </a:pPr>
                      <a:r>
                        <a:rPr lang="en-US" sz="1300" dirty="0">
                          <a:latin typeface="Times New Roman"/>
                          <a:ea typeface="Times New Roman"/>
                          <a:cs typeface="Arial"/>
                        </a:rPr>
                        <a:t>-</a:t>
                      </a:r>
                      <a:endParaRPr lang="en-US" sz="1000" dirty="0">
                        <a:latin typeface="Calibri"/>
                        <a:ea typeface="Calibri"/>
                        <a:cs typeface="Arial"/>
                      </a:endParaRPr>
                    </a:p>
                  </a:txBody>
                  <a:tcPr marL="0" marR="0" marT="0" marB="0" anchor="b"/>
                </a:tc>
                <a:tc>
                  <a:txBody>
                    <a:bodyPr/>
                    <a:lstStyle/>
                    <a:p>
                      <a:pPr marL="63500" marR="0">
                        <a:lnSpc>
                          <a:spcPts val="1390"/>
                        </a:lnSpc>
                        <a:spcBef>
                          <a:spcPts val="0"/>
                        </a:spcBef>
                        <a:spcAft>
                          <a:spcPts val="0"/>
                        </a:spcAft>
                      </a:pPr>
                      <a:r>
                        <a:rPr lang="en-US" sz="1300" dirty="0">
                          <a:latin typeface="Times New Roman"/>
                          <a:ea typeface="Times New Roman"/>
                          <a:cs typeface="Arial"/>
                        </a:rPr>
                        <a:t>Foreign Key</a:t>
                      </a:r>
                      <a:endParaRPr lang="en-US" sz="1000" dirty="0">
                        <a:latin typeface="Calibri"/>
                        <a:ea typeface="Calibri"/>
                        <a:cs typeface="Arial"/>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1905000"/>
          </a:xfrm>
        </p:spPr>
        <p:txBody>
          <a:bodyPr>
            <a:noAutofit/>
          </a:bodyPr>
          <a:lstStyle/>
          <a:p>
            <a:pPr algn="ctr">
              <a:buFont typeface="Wingdings" pitchFamily="2" charset="2"/>
              <a:buChar char="Ø"/>
            </a:pPr>
            <a:r>
              <a:rPr lang="en-US" sz="2800" b="1" i="1" u="sng" dirty="0" smtClean="0"/>
              <a:t>THE OUTLINE OF WORK TO BE CARRIED OUT    IN  SEM- VI DURING PART-II</a:t>
            </a:r>
            <a:r>
              <a:rPr lang="en-US" sz="2800" dirty="0" smtClean="0"/>
              <a:t/>
            </a:r>
            <a:br>
              <a:rPr lang="en-US" sz="2800" dirty="0" smtClean="0"/>
            </a:br>
            <a:endParaRPr lang="en-US" sz="2800" dirty="0"/>
          </a:p>
        </p:txBody>
      </p:sp>
      <p:sp>
        <p:nvSpPr>
          <p:cNvPr id="3" name="Content Placeholder 2"/>
          <p:cNvSpPr>
            <a:spLocks noGrp="1"/>
          </p:cNvSpPr>
          <p:nvPr>
            <p:ph idx="1"/>
          </p:nvPr>
        </p:nvSpPr>
        <p:spPr>
          <a:xfrm>
            <a:off x="990600" y="1905000"/>
            <a:ext cx="8153400" cy="4953000"/>
          </a:xfrm>
        </p:spPr>
        <p:txBody>
          <a:bodyPr/>
          <a:lstStyle/>
          <a:p>
            <a:pPr lvl="0">
              <a:buFont typeface="Courier New" pitchFamily="49" charset="0"/>
              <a:buChar char="o"/>
            </a:pPr>
            <a:r>
              <a:rPr lang="en-US" b="1" u="sng" dirty="0" smtClean="0"/>
              <a:t>THE CORE PART:</a:t>
            </a:r>
          </a:p>
          <a:p>
            <a:pPr lvl="0">
              <a:buFont typeface="Courier New" pitchFamily="49" charset="0"/>
              <a:buChar char="o"/>
            </a:pPr>
            <a:endParaRPr lang="en-US" dirty="0" smtClean="0"/>
          </a:p>
          <a:p>
            <a:pPr>
              <a:buNone/>
            </a:pPr>
            <a:r>
              <a:rPr lang="en-US" dirty="0" smtClean="0"/>
              <a:t>    The core part of any web application is it’s coding and internal construction which defines hoe the software will work under particular events and requests. Without this the software would nearly be an eye candy and would not fulfill its requirements.</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990600" y="0"/>
            <a:ext cx="8153400" cy="6858000"/>
          </a:xfrm>
        </p:spPr>
        <p:txBody>
          <a:bodyPr/>
          <a:lstStyle/>
          <a:p>
            <a:pPr lvl="0">
              <a:buFont typeface="Courier New" pitchFamily="49" charset="0"/>
              <a:buChar char="o"/>
            </a:pPr>
            <a:r>
              <a:rPr lang="en-US" b="1" u="sng" dirty="0" smtClean="0"/>
              <a:t>THE WAREHOUSE:</a:t>
            </a:r>
            <a:endParaRPr lang="en-US" dirty="0" smtClean="0"/>
          </a:p>
          <a:p>
            <a:pPr>
              <a:buNone/>
            </a:pPr>
            <a:r>
              <a:rPr lang="en-US" dirty="0" smtClean="0"/>
              <a:t>     Even if the software has the perfect working and an attractive front end, unless it knows how to manipulate data, it would merely be a one-time run and cannot survive as an independent software. The software warehouse that is a database is a must have.</a:t>
            </a:r>
          </a:p>
          <a:p>
            <a:pPr>
              <a:buNone/>
            </a:pPr>
            <a:endParaRPr lang="en-US" dirty="0" smtClean="0"/>
          </a:p>
          <a:p>
            <a:pPr lvl="0">
              <a:buFont typeface="Courier New" pitchFamily="49" charset="0"/>
              <a:buChar char="o"/>
            </a:pPr>
            <a:r>
              <a:rPr lang="en-US" b="1" u="sng" dirty="0" smtClean="0"/>
              <a:t>THE PRESENTATION:</a:t>
            </a:r>
            <a:endParaRPr lang="en-US" dirty="0" smtClean="0"/>
          </a:p>
          <a:p>
            <a:pPr>
              <a:buNone/>
            </a:pPr>
            <a:r>
              <a:rPr lang="en-US" dirty="0" smtClean="0"/>
              <a:t>     The front end or the user interface presents to the end user the entire software in an easy to understand, working and useful manner.</a:t>
            </a:r>
          </a:p>
          <a:p>
            <a:pPr>
              <a:buNone/>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990600"/>
          </a:xfrm>
        </p:spPr>
        <p:txBody>
          <a:bodyPr>
            <a:normAutofit/>
          </a:bodyPr>
          <a:lstStyle/>
          <a:p>
            <a:pPr algn="ctr"/>
            <a:r>
              <a:rPr lang="en-US" b="1" i="1" u="sng" dirty="0" smtClean="0"/>
              <a:t>CONCLUSION</a:t>
            </a:r>
            <a:endParaRPr lang="en-US" dirty="0"/>
          </a:p>
        </p:txBody>
      </p:sp>
      <p:sp>
        <p:nvSpPr>
          <p:cNvPr id="3" name="Content Placeholder 2"/>
          <p:cNvSpPr>
            <a:spLocks noGrp="1"/>
          </p:cNvSpPr>
          <p:nvPr>
            <p:ph idx="1"/>
          </p:nvPr>
        </p:nvSpPr>
        <p:spPr>
          <a:xfrm>
            <a:off x="990600" y="990600"/>
            <a:ext cx="8153400" cy="5867400"/>
          </a:xfrm>
        </p:spPr>
        <p:txBody>
          <a:bodyPr/>
          <a:lstStyle/>
          <a:p>
            <a:pPr>
              <a:buFont typeface="Courier New" pitchFamily="49" charset="0"/>
              <a:buChar char="o"/>
            </a:pPr>
            <a:r>
              <a:rPr lang="en-US" dirty="0" smtClean="0"/>
              <a:t>The idea of this project, LOADLESSLABS, was basically an invention that came from a need of reducing the workload and optimizing the entire file process to a situation where students can focus on practicals which would be great for their future and enhance their skills.</a:t>
            </a:r>
          </a:p>
          <a:p>
            <a:pPr>
              <a:buNone/>
            </a:pPr>
            <a:endParaRPr lang="en-US" dirty="0" smtClean="0"/>
          </a:p>
          <a:p>
            <a:pPr>
              <a:buFont typeface="Courier New" pitchFamily="49" charset="0"/>
              <a:buChar char="o"/>
            </a:pPr>
            <a:r>
              <a:rPr lang="en-US" dirty="0" smtClean="0"/>
              <a:t>This web application will solve all the major problems for the students as well as faculties.</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1143000" y="381000"/>
            <a:ext cx="7543800" cy="6096000"/>
          </a:xfrm>
        </p:spPr>
        <p:txBody>
          <a:bodyPr/>
          <a:lstStyle/>
          <a:p>
            <a:pPr>
              <a:buFont typeface="Courier New" pitchFamily="49" charset="0"/>
              <a:buChar char="o"/>
            </a:pPr>
            <a:r>
              <a:rPr lang="en-US" dirty="0" smtClean="0"/>
              <a:t>The website will work as an e-assessment portal of practicals and assignments, as well as, provide required information and circulars to all, will reduce communication inconvenience and maintenance of records.</a:t>
            </a:r>
          </a:p>
          <a:p>
            <a:pPr>
              <a:buNone/>
            </a:pPr>
            <a:endParaRPr lang="en-US" dirty="0" smtClean="0"/>
          </a:p>
          <a:p>
            <a:pPr>
              <a:buFont typeface="Courier New" pitchFamily="49" charset="0"/>
              <a:buChar char="o"/>
            </a:pPr>
            <a:r>
              <a:rPr lang="en-US" dirty="0" smtClean="0"/>
              <a:t>In short it increases the ease for both students and faculty. </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990600" y="304800"/>
            <a:ext cx="7696200" cy="6553200"/>
          </a:xfrm>
        </p:spPr>
        <p:txBody>
          <a:bodyPr>
            <a:normAutofit/>
          </a:bodyPr>
          <a:lstStyle/>
          <a:p>
            <a:pPr lvl="0">
              <a:buFont typeface="Wingdings" pitchFamily="2" charset="2"/>
              <a:buChar char="q"/>
            </a:pPr>
            <a:r>
              <a:rPr lang="en-US" b="1" u="sng" dirty="0" smtClean="0"/>
              <a:t>REFERENCES:</a:t>
            </a:r>
            <a:r>
              <a:rPr lang="en-US" dirty="0" smtClean="0"/>
              <a:t> </a:t>
            </a:r>
          </a:p>
          <a:p>
            <a:pPr lvl="0">
              <a:buNone/>
            </a:pPr>
            <a:r>
              <a:rPr lang="en-US" dirty="0" smtClean="0"/>
              <a:t>    The complete reference in JAVA edition 9.</a:t>
            </a:r>
          </a:p>
          <a:p>
            <a:pPr lvl="0">
              <a:buNone/>
            </a:pPr>
            <a:r>
              <a:rPr lang="en-US" dirty="0" smtClean="0"/>
              <a:t>    Coding in JAVA.</a:t>
            </a:r>
          </a:p>
          <a:p>
            <a:pPr lvl="0">
              <a:buNone/>
            </a:pPr>
            <a:r>
              <a:rPr lang="en-US" dirty="0" smtClean="0"/>
              <a:t>    The beginner’s guide volume 1.</a:t>
            </a:r>
          </a:p>
          <a:p>
            <a:pPr lvl="0">
              <a:buNone/>
            </a:pPr>
            <a:r>
              <a:rPr lang="en-US" dirty="0" smtClean="0"/>
              <a:t>    Core JAVA Fundamentals.</a:t>
            </a:r>
          </a:p>
          <a:p>
            <a:pPr lvl="0">
              <a:buNone/>
            </a:pPr>
            <a:endParaRPr lang="en-US" dirty="0" smtClean="0"/>
          </a:p>
          <a:p>
            <a:pPr lvl="0">
              <a:buFont typeface="Wingdings" pitchFamily="2" charset="2"/>
              <a:buChar char="q"/>
            </a:pPr>
            <a:r>
              <a:rPr lang="en-US" b="1" u="sng" dirty="0" smtClean="0"/>
              <a:t>BIBLIOGRAPHY:</a:t>
            </a:r>
            <a:endParaRPr lang="en-US" dirty="0" smtClean="0"/>
          </a:p>
          <a:p>
            <a:pPr lvl="0">
              <a:buFont typeface="Wingdings" pitchFamily="2" charset="2"/>
              <a:buChar char="ü"/>
            </a:pPr>
            <a:r>
              <a:rPr lang="en-US" b="1" dirty="0" smtClean="0">
                <a:hlinkClick r:id="rId2"/>
              </a:rPr>
              <a:t>www.javatpoint.com</a:t>
            </a:r>
            <a:r>
              <a:rPr lang="en-US" b="1" dirty="0" smtClean="0"/>
              <a:t> </a:t>
            </a:r>
            <a:endParaRPr lang="en-US" dirty="0" smtClean="0"/>
          </a:p>
          <a:p>
            <a:pPr lvl="0">
              <a:buFont typeface="Wingdings" pitchFamily="2" charset="2"/>
              <a:buChar char="ü"/>
            </a:pPr>
            <a:r>
              <a:rPr lang="en-US" b="1" dirty="0" smtClean="0">
                <a:hlinkClick r:id="rId3"/>
              </a:rPr>
              <a:t>www.hackerrank.com</a:t>
            </a:r>
            <a:endParaRPr lang="en-US" dirty="0" smtClean="0"/>
          </a:p>
          <a:p>
            <a:pPr marL="514350" indent="-514350">
              <a:buFont typeface="Wingdings" pitchFamily="2" charset="2"/>
              <a:buChar char="ü"/>
            </a:pPr>
            <a:r>
              <a:rPr lang="en-US" b="1" dirty="0" smtClean="0">
                <a:hlinkClick r:id="rId4"/>
              </a:rPr>
              <a:t>www.codechef.com</a:t>
            </a:r>
            <a:endParaRPr lang="en-US" dirty="0" smtClean="0"/>
          </a:p>
          <a:p>
            <a:pPr lvl="0">
              <a:buFont typeface="Wingdings" pitchFamily="2" charset="2"/>
              <a:buChar char="ü"/>
            </a:pPr>
            <a:r>
              <a:rPr lang="en-US" b="1" dirty="0" smtClean="0">
                <a:hlinkClick r:id="rId5"/>
              </a:rPr>
              <a:t>www.stackoverflow.com</a:t>
            </a:r>
            <a:endParaRPr lang="en-US" dirty="0" smtClean="0"/>
          </a:p>
          <a:p>
            <a:pPr>
              <a:buNone/>
            </a:pPr>
            <a:endParaRPr lang="en-US" dirty="0" smtClean="0"/>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543800" cy="838200"/>
          </a:xfrm>
        </p:spPr>
        <p:txBody>
          <a:bodyPr>
            <a:normAutofit/>
          </a:bodyPr>
          <a:lstStyle/>
          <a:p>
            <a:r>
              <a:rPr lang="en-US" b="1" u="sng" dirty="0"/>
              <a:t>Literature </a:t>
            </a:r>
            <a:r>
              <a:rPr lang="en-US" b="1" u="sng" dirty="0" smtClean="0"/>
              <a:t>survey</a:t>
            </a:r>
            <a:endParaRPr lang="en-US" dirty="0"/>
          </a:p>
        </p:txBody>
      </p:sp>
      <p:sp>
        <p:nvSpPr>
          <p:cNvPr id="3" name="Content Placeholder 2"/>
          <p:cNvSpPr>
            <a:spLocks noGrp="1"/>
          </p:cNvSpPr>
          <p:nvPr>
            <p:ph idx="1"/>
          </p:nvPr>
        </p:nvSpPr>
        <p:spPr>
          <a:xfrm>
            <a:off x="1143000" y="838200"/>
            <a:ext cx="8001000" cy="6019800"/>
          </a:xfrm>
        </p:spPr>
        <p:txBody>
          <a:bodyPr/>
          <a:lstStyle/>
          <a:p>
            <a:pPr lvl="0">
              <a:buFont typeface="Wingdings" pitchFamily="2" charset="2"/>
              <a:buChar char="Ø"/>
            </a:pPr>
            <a:r>
              <a:rPr lang="en-US" b="1" u="sng" dirty="0"/>
              <a:t>Manual </a:t>
            </a:r>
            <a:r>
              <a:rPr lang="en-US" b="1" u="sng" dirty="0" smtClean="0"/>
              <a:t>system</a:t>
            </a:r>
          </a:p>
          <a:p>
            <a:pPr lvl="0">
              <a:buFont typeface="Wingdings" pitchFamily="2" charset="2"/>
              <a:buChar char="Ø"/>
            </a:pPr>
            <a:endParaRPr lang="en-US" sz="2000" b="1" u="sng" dirty="0"/>
          </a:p>
          <a:p>
            <a:pPr lvl="0">
              <a:buFont typeface="Wingdings" pitchFamily="2" charset="2"/>
              <a:buChar char="Ø"/>
            </a:pPr>
            <a:endParaRPr lang="en-US" sz="2000" b="1" u="sng" dirty="0" smtClean="0"/>
          </a:p>
          <a:p>
            <a:pPr lvl="0">
              <a:buFont typeface="Wingdings" pitchFamily="2" charset="2"/>
              <a:buChar char="Ø"/>
            </a:pPr>
            <a:endParaRPr lang="en-US" sz="2000" b="1" u="sng" dirty="0"/>
          </a:p>
          <a:p>
            <a:pPr lvl="0">
              <a:buFont typeface="Wingdings" pitchFamily="2" charset="2"/>
              <a:buChar char="Ø"/>
            </a:pPr>
            <a:endParaRPr lang="en-US" sz="2000" b="1" u="sng" dirty="0" smtClean="0"/>
          </a:p>
          <a:p>
            <a:pPr lvl="0">
              <a:buFont typeface="Wingdings" pitchFamily="2" charset="2"/>
              <a:buChar char="Ø"/>
            </a:pPr>
            <a:endParaRPr lang="en-US" sz="2000" b="1" u="sng" dirty="0"/>
          </a:p>
          <a:p>
            <a:pPr lvl="0">
              <a:buFont typeface="Wingdings" pitchFamily="2" charset="2"/>
              <a:buChar char="Ø"/>
            </a:pPr>
            <a:endParaRPr lang="en-US" sz="2000" b="1" u="sng" dirty="0" smtClean="0"/>
          </a:p>
          <a:p>
            <a:pPr lvl="0">
              <a:buFont typeface="Wingdings" pitchFamily="2" charset="2"/>
              <a:buChar char="Ø"/>
            </a:pPr>
            <a:endParaRPr lang="en-US" sz="2000" b="1" u="sng" dirty="0"/>
          </a:p>
          <a:p>
            <a:pPr>
              <a:buFont typeface="Wingdings" pitchFamily="2" charset="2"/>
              <a:buChar char="Ø"/>
            </a:pPr>
            <a:endParaRPr lang="en-US" sz="2000" dirty="0" smtClean="0"/>
          </a:p>
          <a:p>
            <a:pPr>
              <a:buFont typeface="Wingdings" pitchFamily="2" charset="2"/>
              <a:buChar char="Ø"/>
            </a:pPr>
            <a:endParaRPr lang="en-US" sz="2000" dirty="0"/>
          </a:p>
          <a:p>
            <a:pPr>
              <a:buFont typeface="Wingdings" pitchFamily="2" charset="2"/>
              <a:buChar char="Ø"/>
            </a:pPr>
            <a:endParaRPr lang="en-US" sz="2000" dirty="0" smtClean="0"/>
          </a:p>
          <a:p>
            <a:pPr>
              <a:buFont typeface="Wingdings" pitchFamily="2" charset="2"/>
              <a:buChar char="Ø"/>
            </a:pPr>
            <a:endParaRPr lang="en-US" sz="2000" dirty="0"/>
          </a:p>
          <a:p>
            <a:pPr>
              <a:buFont typeface="Wingdings" pitchFamily="2" charset="2"/>
              <a:buChar char="Ø"/>
            </a:pPr>
            <a:r>
              <a:rPr lang="en-US" sz="2000" dirty="0" smtClean="0"/>
              <a:t>Present </a:t>
            </a:r>
            <a:r>
              <a:rPr lang="en-US" sz="2000" dirty="0"/>
              <a:t>manual system is file based and increases the writing work load of students.</a:t>
            </a:r>
          </a:p>
          <a:p>
            <a:pPr lvl="0">
              <a:buFont typeface="Wingdings" pitchFamily="2" charset="2"/>
              <a:buChar char="Ø"/>
            </a:pPr>
            <a:endParaRPr lang="en-US" sz="2000" dirty="0" smtClean="0"/>
          </a:p>
          <a:p>
            <a:endParaRPr lang="en-US" dirty="0"/>
          </a:p>
        </p:txBody>
      </p:sp>
      <p:pic>
        <p:nvPicPr>
          <p:cNvPr id="4" name="Picture 3"/>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524000" y="1828800"/>
            <a:ext cx="3429000" cy="3048000"/>
          </a:xfrm>
          <a:prstGeom prst="rect">
            <a:avLst/>
          </a:prstGeom>
          <a:ln>
            <a:noFill/>
          </a:ln>
          <a:effectLst>
            <a:outerShdw blurRad="292100" dist="139700" dir="2700000" algn="tl" rotWithShape="0">
              <a:srgbClr val="333333">
                <a:alpha val="65000"/>
              </a:srgbClr>
            </a:outerShdw>
          </a:effectLst>
        </p:spPr>
      </p:pic>
      <p:pic>
        <p:nvPicPr>
          <p:cNvPr id="5" name="Picture 4"/>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562600" y="1828800"/>
            <a:ext cx="3124200"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2560" y="2286000"/>
            <a:ext cx="7406640" cy="1066800"/>
          </a:xfrm>
        </p:spPr>
        <p:txBody>
          <a:bodyPr>
            <a:normAutofit/>
          </a:bodyPr>
          <a:lstStyle/>
          <a:p>
            <a:r>
              <a:rPr lang="en-IN" sz="5400" dirty="0" smtClean="0"/>
              <a:t>Project Implementation</a:t>
            </a:r>
            <a:endParaRPr lang="en-US" sz="5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2560" y="359898"/>
            <a:ext cx="7406640" cy="2916702"/>
          </a:xfrm>
        </p:spPr>
        <p:txBody>
          <a:bodyPr>
            <a:normAutofit/>
          </a:bodyPr>
          <a:lstStyle/>
          <a:p>
            <a:r>
              <a:rPr lang="en-IN" sz="4800" dirty="0" smtClean="0"/>
              <a:t>Common functionalities:</a:t>
            </a:r>
            <a:endParaRPr lang="en-US" sz="4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noAutofit/>
          </a:bodyPr>
          <a:lstStyle/>
          <a:p>
            <a:r>
              <a:rPr lang="en-IN" sz="3600" dirty="0" smtClean="0"/>
              <a:t>About us:</a:t>
            </a:r>
            <a:r>
              <a:rPr lang="en-IN" sz="2800" dirty="0" smtClean="0"/>
              <a:t/>
            </a:r>
            <a:br>
              <a:rPr lang="en-IN" sz="2800" dirty="0" smtClean="0"/>
            </a:br>
            <a:r>
              <a:rPr lang="en-IN" sz="2800" dirty="0" smtClean="0"/>
              <a:t>this page includes the overview of the system and the college.</a:t>
            </a:r>
            <a:endParaRPr lang="en-US" sz="2800" dirty="0"/>
          </a:p>
        </p:txBody>
      </p:sp>
      <p:pic>
        <p:nvPicPr>
          <p:cNvPr id="4" name="Content Placeholder 3"/>
          <p:cNvPicPr>
            <a:picLocks noGrp="1"/>
          </p:cNvPicPr>
          <p:nvPr>
            <p:ph idx="1"/>
          </p:nvPr>
        </p:nvPicPr>
        <p:blipFill>
          <a:blip r:embed="rId2"/>
          <a:srcRect/>
          <a:stretch>
            <a:fillRect/>
          </a:stretch>
        </p:blipFill>
        <p:spPr bwMode="auto">
          <a:xfrm>
            <a:off x="533400" y="1546276"/>
            <a:ext cx="8401050" cy="4723284"/>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normAutofit fontScale="90000"/>
          </a:bodyPr>
          <a:lstStyle/>
          <a:p>
            <a:r>
              <a:rPr lang="en-IN" dirty="0" smtClean="0"/>
              <a:t>F.A.Q. Page:</a:t>
            </a:r>
            <a:r>
              <a:rPr lang="en-IN" sz="2700" dirty="0" smtClean="0"/>
              <a:t/>
            </a:r>
            <a:br>
              <a:rPr lang="en-IN" sz="2700" dirty="0" smtClean="0"/>
            </a:br>
            <a:r>
              <a:rPr lang="en-IN" sz="2700" dirty="0" smtClean="0"/>
              <a:t>This will have the basic questions about the system and answers to them.</a:t>
            </a:r>
            <a:endParaRPr lang="en-US" sz="2700" dirty="0"/>
          </a:p>
        </p:txBody>
      </p:sp>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normAutofit fontScale="90000"/>
          </a:bodyPr>
          <a:lstStyle/>
          <a:p>
            <a:r>
              <a:rPr lang="en-IN" dirty="0" smtClean="0"/>
              <a:t>Circulars:</a:t>
            </a:r>
            <a:br>
              <a:rPr lang="en-IN" dirty="0" smtClean="0"/>
            </a:br>
            <a:r>
              <a:rPr lang="en-IN" sz="2700" dirty="0" smtClean="0"/>
              <a:t>this page will list the circulars.</a:t>
            </a:r>
            <a:endParaRPr lang="en-US" sz="2700" dirty="0"/>
          </a:p>
        </p:txBody>
      </p:sp>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normAutofit/>
          </a:bodyPr>
          <a:lstStyle/>
          <a:p>
            <a:r>
              <a:rPr lang="en-IN" sz="3000" dirty="0" smtClean="0"/>
              <a:t>Clicking on ‘Show more’ will lead to the extension of the circular and showing the whole circular.</a:t>
            </a:r>
            <a:endParaRPr lang="en-US" sz="3000" dirty="0"/>
          </a:p>
        </p:txBody>
      </p:sp>
      <p:pic>
        <p:nvPicPr>
          <p:cNvPr id="101378" name="Picture 2"/>
          <p:cNvPicPr>
            <a:picLocks noGrp="1" noChangeAspect="1" noChangeArrowheads="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5592762"/>
          </a:xfrm>
        </p:spPr>
        <p:txBody>
          <a:bodyPr>
            <a:normAutofit/>
          </a:bodyPr>
          <a:lstStyle/>
          <a:p>
            <a:r>
              <a:rPr lang="en-IN" sz="4800" dirty="0" smtClean="0"/>
              <a:t>Functionalities based on users:</a:t>
            </a:r>
            <a:endParaRPr lang="en-US" sz="4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lstStyle/>
          <a:p>
            <a:r>
              <a:rPr lang="en-IN" dirty="0" smtClean="0"/>
              <a:t>Home page:</a:t>
            </a:r>
            <a:endParaRPr lang="en-US" dirty="0"/>
          </a:p>
        </p:txBody>
      </p:sp>
      <p:pic>
        <p:nvPicPr>
          <p:cNvPr id="5" name="Content Placeholder 4"/>
          <p:cNvPicPr>
            <a:picLocks noGrp="1"/>
          </p:cNvPicPr>
          <p:nvPr>
            <p:ph idx="1"/>
          </p:nvPr>
        </p:nvPicPr>
        <p:blipFill>
          <a:blip r:embed="rId2"/>
          <a:srcRect/>
          <a:stretch>
            <a:fillRect/>
          </a:stretch>
        </p:blipFill>
        <p:spPr bwMode="auto">
          <a:xfrm>
            <a:off x="457200" y="1465037"/>
            <a:ext cx="8477250" cy="476612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249362"/>
          </a:xfrm>
        </p:spPr>
        <p:txBody>
          <a:bodyPr>
            <a:normAutofit/>
          </a:bodyPr>
          <a:lstStyle/>
          <a:p>
            <a:r>
              <a:rPr lang="en-IN" sz="3200" dirty="0" smtClean="0"/>
              <a:t>Dashboard of admin:</a:t>
            </a:r>
            <a:r>
              <a:rPr lang="en-IN" sz="4000" dirty="0" smtClean="0"/>
              <a:t/>
            </a:r>
            <a:br>
              <a:rPr lang="en-IN" sz="4000" dirty="0" smtClean="0"/>
            </a:br>
            <a:r>
              <a:rPr lang="en-IN" sz="2000" dirty="0" smtClean="0"/>
              <a:t>from here, the can add users, both faculties and student…</a:t>
            </a:r>
            <a:endParaRPr lang="en-US" sz="4000" dirty="0"/>
          </a:p>
        </p:txBody>
      </p:sp>
      <p:sp>
        <p:nvSpPr>
          <p:cNvPr id="7" name="Content Placeholder 6"/>
          <p:cNvSpPr>
            <a:spLocks noGrp="1"/>
          </p:cNvSpPr>
          <p:nvPr>
            <p:ph idx="1"/>
          </p:nvPr>
        </p:nvSpPr>
        <p:spPr/>
        <p:txBody>
          <a:bodyPr/>
          <a:lstStyle/>
          <a:p>
            <a:endParaRPr lang="en-US"/>
          </a:p>
        </p:txBody>
      </p:sp>
      <p:pic>
        <p:nvPicPr>
          <p:cNvPr id="8" name="Picture 7"/>
          <p:cNvPicPr/>
          <p:nvPr/>
        </p:nvPicPr>
        <p:blipFill>
          <a:blip r:embed="rId2"/>
          <a:srcRect/>
          <a:stretch>
            <a:fillRect/>
          </a:stretch>
        </p:blipFill>
        <p:spPr bwMode="auto">
          <a:xfrm>
            <a:off x="533400" y="1524000"/>
            <a:ext cx="8229600" cy="4800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52688" cy="1143000"/>
          </a:xfrm>
        </p:spPr>
        <p:txBody>
          <a:bodyPr>
            <a:normAutofit fontScale="90000"/>
          </a:bodyPr>
          <a:lstStyle/>
          <a:p>
            <a:r>
              <a:rPr lang="en-IN" sz="3200" dirty="0" smtClean="0"/>
              <a:t>Locking Users:</a:t>
            </a:r>
            <a:r>
              <a:rPr lang="en-IN" sz="3200" dirty="0" smtClean="0"/>
              <a:t/>
            </a:r>
            <a:br>
              <a:rPr lang="en-IN" sz="3200" dirty="0" smtClean="0"/>
            </a:br>
            <a:r>
              <a:rPr lang="en-IN" sz="2200" dirty="0" smtClean="0"/>
              <a:t>From here, </a:t>
            </a:r>
            <a:r>
              <a:rPr lang="en-IN" sz="2200" dirty="0" smtClean="0"/>
              <a:t>admin can lock and unlock the users which gives users the </a:t>
            </a:r>
            <a:r>
              <a:rPr lang="en-IN" sz="2200" dirty="0" err="1" smtClean="0"/>
              <a:t>priviledge</a:t>
            </a:r>
            <a:r>
              <a:rPr lang="en-IN" sz="2200" dirty="0" smtClean="0"/>
              <a:t> to use the system.</a:t>
            </a:r>
            <a:endParaRPr lang="en-US" sz="3200" dirty="0"/>
          </a:p>
        </p:txBody>
      </p:sp>
      <p:pic>
        <p:nvPicPr>
          <p:cNvPr id="4" name="Content Placeholder 3"/>
          <p:cNvPicPr>
            <a:picLocks noGrp="1"/>
          </p:cNvPicPr>
          <p:nvPr>
            <p:ph idx="1"/>
          </p:nvPr>
        </p:nvPicPr>
        <p:blipFill>
          <a:blip r:embed="rId2"/>
          <a:srcRect/>
          <a:stretch>
            <a:fillRect/>
          </a:stretch>
        </p:blipFill>
        <p:spPr bwMode="auto">
          <a:xfrm>
            <a:off x="388441" y="1447800"/>
            <a:ext cx="8538567" cy="4800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391400" cy="1143000"/>
          </a:xfrm>
        </p:spPr>
        <p:txBody>
          <a:bodyPr>
            <a:normAutofit/>
          </a:bodyPr>
          <a:lstStyle/>
          <a:p>
            <a:pPr lvl="0"/>
            <a:r>
              <a:rPr lang="en-US" b="1" u="sng" dirty="0" smtClean="0"/>
              <a:t>Manual system</a:t>
            </a:r>
            <a:endParaRPr lang="en-US" dirty="0"/>
          </a:p>
        </p:txBody>
      </p:sp>
      <p:sp>
        <p:nvSpPr>
          <p:cNvPr id="3" name="Content Placeholder 2"/>
          <p:cNvSpPr>
            <a:spLocks noGrp="1"/>
          </p:cNvSpPr>
          <p:nvPr>
            <p:ph idx="1"/>
          </p:nvPr>
        </p:nvSpPr>
        <p:spPr>
          <a:xfrm>
            <a:off x="990600" y="914400"/>
            <a:ext cx="8153400" cy="5943600"/>
          </a:xfrm>
        </p:spPr>
        <p:txBody>
          <a:bodyPr/>
          <a:lstStyle/>
          <a:p>
            <a:pPr lvl="0">
              <a:buFont typeface="Wingdings" pitchFamily="2" charset="2"/>
              <a:buChar char="Ø"/>
            </a:pPr>
            <a:endParaRPr lang="en-US" b="1" u="sng" dirty="0" smtClean="0"/>
          </a:p>
          <a:p>
            <a:pPr lvl="0">
              <a:buFont typeface="Wingdings" pitchFamily="2" charset="2"/>
              <a:buChar char="Ø"/>
            </a:pPr>
            <a:r>
              <a:rPr lang="en-US" b="1" u="sng" dirty="0" smtClean="0"/>
              <a:t>Features</a:t>
            </a:r>
          </a:p>
          <a:p>
            <a:pPr lvl="0">
              <a:buNone/>
            </a:pPr>
            <a:r>
              <a:rPr lang="en-US" sz="2000" dirty="0" smtClean="0"/>
              <a:t>		Files </a:t>
            </a:r>
            <a:r>
              <a:rPr lang="en-US" sz="2000" dirty="0"/>
              <a:t>are maintained.</a:t>
            </a:r>
          </a:p>
          <a:p>
            <a:pPr lvl="0">
              <a:buNone/>
            </a:pPr>
            <a:r>
              <a:rPr lang="en-US" sz="2000" dirty="0" smtClean="0"/>
              <a:t>		Assessment </a:t>
            </a:r>
            <a:r>
              <a:rPr lang="en-US" sz="2000" dirty="0"/>
              <a:t>is done manually.</a:t>
            </a:r>
          </a:p>
          <a:p>
            <a:pPr lvl="0">
              <a:buNone/>
            </a:pPr>
            <a:r>
              <a:rPr lang="en-US" sz="2000" dirty="0" smtClean="0"/>
              <a:t>		Students </a:t>
            </a:r>
            <a:r>
              <a:rPr lang="en-US" sz="2000" dirty="0"/>
              <a:t>write the practicals and assignments.</a:t>
            </a:r>
          </a:p>
          <a:p>
            <a:pPr lvl="0">
              <a:buNone/>
            </a:pPr>
            <a:r>
              <a:rPr lang="en-US" sz="2000" dirty="0" smtClean="0"/>
              <a:t>		Submit </a:t>
            </a:r>
            <a:r>
              <a:rPr lang="en-US" sz="2000" dirty="0"/>
              <a:t>them in viva</a:t>
            </a:r>
            <a:r>
              <a:rPr lang="en-US" sz="2000" dirty="0" smtClean="0"/>
              <a:t>.</a:t>
            </a:r>
          </a:p>
          <a:p>
            <a:pPr lvl="0">
              <a:buNone/>
            </a:pPr>
            <a:endParaRPr lang="en-US" sz="2000" dirty="0"/>
          </a:p>
          <a:p>
            <a:pPr lvl="0">
              <a:buFont typeface="Wingdings" pitchFamily="2" charset="2"/>
              <a:buChar char="Ø"/>
            </a:pPr>
            <a:r>
              <a:rPr lang="en-US" b="1" u="sng" dirty="0" smtClean="0"/>
              <a:t>Upgradation</a:t>
            </a:r>
          </a:p>
          <a:p>
            <a:pPr lvl="0">
              <a:buNone/>
            </a:pPr>
            <a:r>
              <a:rPr lang="en-US" sz="2000" dirty="0" smtClean="0"/>
              <a:t>		Files </a:t>
            </a:r>
            <a:r>
              <a:rPr lang="en-US" sz="2000" dirty="0"/>
              <a:t>will be maintained online.</a:t>
            </a:r>
          </a:p>
          <a:p>
            <a:pPr lvl="0">
              <a:buNone/>
            </a:pPr>
            <a:r>
              <a:rPr lang="en-US" sz="2000" dirty="0" smtClean="0"/>
              <a:t>		Writing </a:t>
            </a:r>
            <a:r>
              <a:rPr lang="en-US" sz="2000" dirty="0"/>
              <a:t>work load will be decreased.</a:t>
            </a:r>
          </a:p>
          <a:p>
            <a:pPr lvl="0">
              <a:buNone/>
            </a:pPr>
            <a:r>
              <a:rPr lang="en-US" sz="2000" dirty="0" smtClean="0"/>
              <a:t>		Assessments </a:t>
            </a:r>
            <a:r>
              <a:rPr lang="en-US" sz="2000" dirty="0"/>
              <a:t>will also be done online.</a:t>
            </a:r>
          </a:p>
          <a:p>
            <a:pPr lvl="0">
              <a:buNone/>
            </a:pPr>
            <a:r>
              <a:rPr lang="en-US" sz="2000" dirty="0" smtClean="0"/>
              <a:t>		Backup </a:t>
            </a:r>
            <a:r>
              <a:rPr lang="en-US" sz="2000" dirty="0"/>
              <a:t>of student’s work will be maintained.</a:t>
            </a:r>
          </a:p>
          <a:p>
            <a:pPr lvl="0">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52688" cy="1143000"/>
          </a:xfrm>
        </p:spPr>
        <p:txBody>
          <a:bodyPr>
            <a:normAutofit fontScale="90000"/>
          </a:bodyPr>
          <a:lstStyle/>
          <a:p>
            <a:r>
              <a:rPr lang="en-IN" sz="3200" dirty="0" smtClean="0"/>
              <a:t>Uploading circulars:</a:t>
            </a:r>
            <a:br>
              <a:rPr lang="en-IN" sz="3200" dirty="0" smtClean="0"/>
            </a:br>
            <a:r>
              <a:rPr lang="en-IN" sz="2200" dirty="0" smtClean="0"/>
              <a:t>From here, admin can upload the circulars which will be displayed on the</a:t>
            </a:r>
            <a:br>
              <a:rPr lang="en-IN" sz="2200" dirty="0" smtClean="0"/>
            </a:br>
            <a:r>
              <a:rPr lang="en-IN" sz="2200" dirty="0" smtClean="0"/>
              <a:t> home page.</a:t>
            </a:r>
            <a:endParaRPr lang="en-US" sz="3200" dirty="0"/>
          </a:p>
        </p:txBody>
      </p:sp>
      <p:pic>
        <p:nvPicPr>
          <p:cNvPr id="4" name="Content Placeholder 3"/>
          <p:cNvPicPr>
            <a:picLocks noGrp="1"/>
          </p:cNvPicPr>
          <p:nvPr>
            <p:ph idx="1"/>
          </p:nvPr>
        </p:nvPicPr>
        <p:blipFill>
          <a:blip r:embed="rId2"/>
          <a:srcRect/>
          <a:stretch>
            <a:fillRect/>
          </a:stretch>
        </p:blipFill>
        <p:spPr bwMode="auto">
          <a:xfrm>
            <a:off x="388441" y="1447800"/>
            <a:ext cx="8538567" cy="48006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normAutofit fontScale="90000"/>
          </a:bodyPr>
          <a:lstStyle/>
          <a:p>
            <a:r>
              <a:rPr lang="en-IN" sz="3100" dirty="0" smtClean="0"/>
              <a:t>Mail sent to each user:</a:t>
            </a:r>
            <a:r>
              <a:rPr lang="en-IN" sz="2000" dirty="0" smtClean="0"/>
              <a:t/>
            </a:r>
            <a:br>
              <a:rPr lang="en-IN" sz="2000" dirty="0" smtClean="0"/>
            </a:br>
            <a:r>
              <a:rPr lang="en-IN" sz="2000" dirty="0" smtClean="0"/>
              <a:t>a mail will be sent including a computer generated password with which the user will first login. After logging in for the first time the user will be asked to update the password</a:t>
            </a:r>
            <a:endParaRPr lang="en-US" sz="2000" dirty="0"/>
          </a:p>
        </p:txBody>
      </p:sp>
      <p:pic>
        <p:nvPicPr>
          <p:cNvPr id="98306" name="Picture 2"/>
          <p:cNvPicPr>
            <a:picLocks noGrp="1" noChangeAspect="1" noChangeArrowheads="1"/>
          </p:cNvPicPr>
          <p:nvPr>
            <p:ph idx="1"/>
          </p:nvPr>
        </p:nvPicPr>
        <p:blipFill>
          <a:blip r:embed="rId2"/>
          <a:srcRect/>
          <a:stretch>
            <a:fillRect/>
          </a:stretch>
        </p:blipFill>
        <p:spPr bwMode="auto">
          <a:xfrm>
            <a:off x="457200" y="1465037"/>
            <a:ext cx="8477250" cy="4766126"/>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7943088" cy="1143000"/>
          </a:xfrm>
        </p:spPr>
        <p:txBody>
          <a:bodyPr>
            <a:normAutofit fontScale="90000"/>
          </a:bodyPr>
          <a:lstStyle/>
          <a:p>
            <a:r>
              <a:rPr lang="en-IN" dirty="0" smtClean="0"/>
              <a:t>Edit profile:</a:t>
            </a:r>
            <a:br>
              <a:rPr lang="en-IN" dirty="0" smtClean="0"/>
            </a:br>
            <a:r>
              <a:rPr lang="en-IN" sz="2700" dirty="0" smtClean="0"/>
              <a:t>from there they will be directed to edit profile page to save their information.</a:t>
            </a:r>
            <a:endParaRPr lang="en-US" dirty="0"/>
          </a:p>
        </p:txBody>
      </p:sp>
      <p:pic>
        <p:nvPicPr>
          <p:cNvPr id="99330" name="Picture 2"/>
          <p:cNvPicPr>
            <a:picLocks noGrp="1" noChangeAspect="1" noChangeArrowheads="1"/>
          </p:cNvPicPr>
          <p:nvPr>
            <p:ph idx="1"/>
          </p:nvPr>
        </p:nvPicPr>
        <p:blipFill>
          <a:blip r:embed="rId2"/>
          <a:srcRect/>
          <a:stretch>
            <a:fillRect/>
          </a:stretch>
        </p:blipFill>
        <p:spPr bwMode="auto">
          <a:xfrm>
            <a:off x="609600" y="1676399"/>
            <a:ext cx="8305800" cy="466973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normAutofit fontScale="90000"/>
          </a:bodyPr>
          <a:lstStyle/>
          <a:p>
            <a:r>
              <a:rPr lang="en-IN" dirty="0" smtClean="0"/>
              <a:t>Upload practical:</a:t>
            </a:r>
            <a:br>
              <a:rPr lang="en-IN" dirty="0" smtClean="0"/>
            </a:br>
            <a:r>
              <a:rPr lang="en-IN" sz="2700" dirty="0" smtClean="0"/>
              <a:t>Faculty can upload the </a:t>
            </a:r>
            <a:r>
              <a:rPr lang="en-IN" sz="2700" dirty="0" smtClean="0"/>
              <a:t>practical </a:t>
            </a:r>
            <a:r>
              <a:rPr lang="en-IN" sz="2700" dirty="0" smtClean="0"/>
              <a:t>from here…</a:t>
            </a:r>
            <a:endParaRPr lang="en-US" dirty="0"/>
          </a:p>
        </p:txBody>
      </p:sp>
      <p:pic>
        <p:nvPicPr>
          <p:cNvPr id="6" name="Content Placeholder 5"/>
          <p:cNvPicPr>
            <a:picLocks noGrp="1"/>
          </p:cNvPicPr>
          <p:nvPr>
            <p:ph idx="1"/>
          </p:nvPr>
        </p:nvPicPr>
        <p:blipFill>
          <a:blip r:embed="rId2"/>
          <a:srcRect/>
          <a:stretch>
            <a:fillRect/>
          </a:stretch>
        </p:blipFill>
        <p:spPr bwMode="auto">
          <a:xfrm>
            <a:off x="381000" y="1447800"/>
            <a:ext cx="8553450" cy="4508463"/>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normAutofit fontScale="90000"/>
          </a:bodyPr>
          <a:lstStyle/>
          <a:p>
            <a:r>
              <a:rPr lang="en-IN" dirty="0" smtClean="0"/>
              <a:t>Upload assignments:</a:t>
            </a:r>
            <a:br>
              <a:rPr lang="en-IN" dirty="0" smtClean="0"/>
            </a:br>
            <a:r>
              <a:rPr lang="en-IN" sz="2700" dirty="0" smtClean="0"/>
              <a:t>From here faculty can upload assignment</a:t>
            </a:r>
            <a:endParaRPr lang="en-US" sz="2700" dirty="0"/>
          </a:p>
        </p:txBody>
      </p:sp>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normAutofit/>
          </a:bodyPr>
          <a:lstStyle/>
          <a:p>
            <a:r>
              <a:rPr lang="en-IN" dirty="0" smtClean="0"/>
              <a:t>Check practical:</a:t>
            </a:r>
            <a:br>
              <a:rPr lang="en-IN" dirty="0" smtClean="0"/>
            </a:br>
            <a:r>
              <a:rPr lang="en-IN" sz="2400" dirty="0" smtClean="0"/>
              <a:t>The practical submitted by the students will be listed here.</a:t>
            </a:r>
            <a:endParaRPr lang="en-US" dirty="0"/>
          </a:p>
        </p:txBody>
      </p:sp>
      <p:pic>
        <p:nvPicPr>
          <p:cNvPr id="4" name="Content Placeholder 3"/>
          <p:cNvPicPr>
            <a:picLocks noGrp="1"/>
          </p:cNvPicPr>
          <p:nvPr>
            <p:ph idx="1"/>
          </p:nvPr>
        </p:nvPicPr>
        <p:blipFill>
          <a:blip r:embed="rId2"/>
          <a:srcRect/>
          <a:stretch>
            <a:fillRect/>
          </a:stretch>
        </p:blipFill>
        <p:spPr bwMode="auto">
          <a:xfrm>
            <a:off x="457200" y="1465037"/>
            <a:ext cx="8477250" cy="4766126"/>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
            <a:ext cx="8324088" cy="5669280"/>
          </a:xfrm>
        </p:spPr>
        <p:txBody>
          <a:bodyPr/>
          <a:lstStyle/>
          <a:p>
            <a:endParaRPr lang="en-US" dirty="0"/>
          </a:p>
        </p:txBody>
      </p:sp>
      <p:pic>
        <p:nvPicPr>
          <p:cNvPr id="6" name="Picture 5"/>
          <p:cNvPicPr/>
          <p:nvPr/>
        </p:nvPicPr>
        <p:blipFill>
          <a:blip r:embed="rId2"/>
          <a:stretch>
            <a:fillRect/>
          </a:stretch>
        </p:blipFill>
        <p:spPr bwMode="auto">
          <a:xfrm>
            <a:off x="457200" y="762000"/>
            <a:ext cx="8382000" cy="4953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
            <a:ext cx="8552688" cy="5669280"/>
          </a:xfrm>
        </p:spPr>
        <p:txBody>
          <a:bodyPr/>
          <a:lstStyle/>
          <a:p>
            <a:endParaRPr lang="en-US" dirty="0"/>
          </a:p>
        </p:txBody>
      </p:sp>
      <p:pic>
        <p:nvPicPr>
          <p:cNvPr id="3" name="Picture 2"/>
          <p:cNvPicPr/>
          <p:nvPr/>
        </p:nvPicPr>
        <p:blipFill>
          <a:blip r:embed="rId2"/>
          <a:srcRect/>
          <a:stretch>
            <a:fillRect/>
          </a:stretch>
        </p:blipFill>
        <p:spPr bwMode="auto">
          <a:xfrm>
            <a:off x="381000" y="762000"/>
            <a:ext cx="8458200" cy="52578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74638"/>
            <a:ext cx="8400288" cy="1143000"/>
          </a:xfrm>
        </p:spPr>
        <p:txBody>
          <a:bodyPr>
            <a:normAutofit/>
          </a:bodyPr>
          <a:lstStyle/>
          <a:p>
            <a:r>
              <a:rPr lang="en-IN" dirty="0" smtClean="0"/>
              <a:t>Check assignments:</a:t>
            </a:r>
            <a:br>
              <a:rPr lang="en-IN" dirty="0" smtClean="0"/>
            </a:br>
            <a:r>
              <a:rPr lang="en-IN" sz="2400" dirty="0" smtClean="0"/>
              <a:t>all the assignments submitted by the students will be listed here…</a:t>
            </a:r>
            <a:endParaRPr lang="en-US" dirty="0"/>
          </a:p>
        </p:txBody>
      </p:sp>
      <p:pic>
        <p:nvPicPr>
          <p:cNvPr id="5" name="Content Placeholder 4"/>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bwMode="auto">
          <a:xfrm>
            <a:off x="457200" y="914400"/>
            <a:ext cx="8382000" cy="495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825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1066800" y="228600"/>
            <a:ext cx="8077200" cy="6629400"/>
          </a:xfrm>
        </p:spPr>
        <p:txBody>
          <a:bodyPr/>
          <a:lstStyle/>
          <a:p>
            <a:pPr lvl="0">
              <a:buFont typeface="Wingdings" pitchFamily="2" charset="2"/>
              <a:buChar char="Ø"/>
            </a:pPr>
            <a:r>
              <a:rPr lang="en-US" sz="3600" b="1" u="sng" dirty="0"/>
              <a:t>Centennial </a:t>
            </a:r>
            <a:r>
              <a:rPr lang="en-US" sz="3600" b="1" u="sng" dirty="0" smtClean="0"/>
              <a:t>college</a:t>
            </a:r>
          </a:p>
          <a:p>
            <a:pPr lvl="0">
              <a:buFont typeface="Wingdings" pitchFamily="2" charset="2"/>
              <a:buChar char="Ø"/>
            </a:pPr>
            <a:endParaRPr lang="en-US" dirty="0"/>
          </a:p>
          <a:p>
            <a:endParaRPr lang="en-US" dirty="0"/>
          </a:p>
        </p:txBody>
      </p:sp>
      <p:pic>
        <p:nvPicPr>
          <p:cNvPr id="4" name="Picture 3"/>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143000" y="1066800"/>
            <a:ext cx="7543800" cy="5029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rcRect/>
          <a:stretch>
            <a:fillRect/>
          </a:stretch>
        </p:blipFill>
        <p:spPr bwMode="auto">
          <a:xfrm>
            <a:off x="533400" y="953058"/>
            <a:ext cx="8401050" cy="4723284"/>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76488" cy="1417638"/>
          </a:xfrm>
        </p:spPr>
        <p:txBody>
          <a:bodyPr>
            <a:normAutofit fontScale="90000"/>
          </a:bodyPr>
          <a:lstStyle/>
          <a:p>
            <a:r>
              <a:rPr lang="en-IN" sz="3600" dirty="0" smtClean="0">
                <a:effectLst>
                  <a:outerShdw blurRad="38100" dist="38100" dir="2700000" algn="tl">
                    <a:srgbClr val="000000">
                      <a:alpha val="43137"/>
                    </a:srgbClr>
                  </a:outerShdw>
                </a:effectLst>
              </a:rPr>
              <a:t>Practical list:</a:t>
            </a:r>
            <a:r>
              <a:rPr lang="en-IN" dirty="0" smtClean="0">
                <a:effectLst>
                  <a:outerShdw blurRad="38100" dist="38100" dir="2700000" algn="tl">
                    <a:srgbClr val="000000">
                      <a:alpha val="43137"/>
                    </a:srgbClr>
                  </a:outerShdw>
                </a:effectLst>
              </a:rPr>
              <a:t/>
            </a:r>
            <a:br>
              <a:rPr lang="en-IN" dirty="0" smtClean="0">
                <a:effectLst>
                  <a:outerShdw blurRad="38100" dist="38100" dir="2700000" algn="tl">
                    <a:srgbClr val="000000">
                      <a:alpha val="43137"/>
                    </a:srgbClr>
                  </a:outerShdw>
                </a:effectLst>
              </a:rPr>
            </a:br>
            <a:r>
              <a:rPr lang="en-IN" sz="2700" dirty="0" smtClean="0">
                <a:effectLst>
                  <a:outerShdw blurRad="38100" dist="38100" dir="2700000" algn="tl">
                    <a:srgbClr val="000000">
                      <a:alpha val="43137"/>
                    </a:srgbClr>
                  </a:outerShdw>
                </a:effectLst>
              </a:rPr>
              <a:t>student also will be asked to change their passwords and edit profiles…in this section, students will be shown the list of practical of their semester.</a:t>
            </a:r>
            <a:endParaRPr lang="en-US" sz="2700" dirty="0">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a:blip r:embed="rId2"/>
          <a:srcRect/>
          <a:stretch>
            <a:fillRect/>
          </a:stretch>
        </p:blipFill>
        <p:spPr bwMode="auto">
          <a:xfrm>
            <a:off x="457200" y="1769837"/>
            <a:ext cx="8477250" cy="4766126"/>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lstStyle/>
          <a:p>
            <a:r>
              <a:rPr lang="en-IN" dirty="0" smtClean="0"/>
              <a:t>Editors:</a:t>
            </a:r>
            <a:endParaRPr lang="en-US" dirty="0"/>
          </a:p>
        </p:txBody>
      </p:sp>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lstStyle/>
          <a:p>
            <a:r>
              <a:rPr lang="en-IN" dirty="0" smtClean="0"/>
              <a:t>For java </a:t>
            </a:r>
            <a:r>
              <a:rPr lang="en-IN" dirty="0" err="1" smtClean="0"/>
              <a:t>practicals</a:t>
            </a:r>
            <a:r>
              <a:rPr lang="en-IN" dirty="0" smtClean="0"/>
              <a:t>:</a:t>
            </a:r>
            <a:endParaRPr lang="en-US" dirty="0"/>
          </a:p>
        </p:txBody>
      </p:sp>
      <p:pic>
        <p:nvPicPr>
          <p:cNvPr id="5" name="Content Placeholder 4"/>
          <p:cNvPicPr>
            <a:picLocks noGrp="1"/>
          </p:cNvPicPr>
          <p:nvPr>
            <p:ph idx="1"/>
          </p:nvPr>
        </p:nvPicPr>
        <p:blipFill>
          <a:blip r:embed="rId2"/>
          <a:srcRect/>
          <a:stretch>
            <a:fillRect/>
          </a:stretch>
        </p:blipFill>
        <p:spPr bwMode="auto">
          <a:xfrm>
            <a:off x="457200" y="1465037"/>
            <a:ext cx="8477250" cy="4766126"/>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488" cy="1143000"/>
          </a:xfrm>
        </p:spPr>
        <p:txBody>
          <a:bodyPr>
            <a:normAutofit/>
          </a:bodyPr>
          <a:lstStyle/>
          <a:p>
            <a:r>
              <a:rPr lang="en-IN" dirty="0" smtClean="0"/>
              <a:t>Assignment list:</a:t>
            </a:r>
            <a:br>
              <a:rPr lang="en-IN" dirty="0" smtClean="0"/>
            </a:br>
            <a:r>
              <a:rPr lang="en-IN" sz="2400" dirty="0" smtClean="0"/>
              <a:t>the assignment uploaded by the faculty will be listed here.</a:t>
            </a:r>
            <a:endParaRPr lang="en-US" dirty="0"/>
          </a:p>
        </p:txBody>
      </p:sp>
      <p:pic>
        <p:nvPicPr>
          <p:cNvPr id="6" name="Content Placeholder 5"/>
          <p:cNvPicPr>
            <a:picLocks noGrp="1"/>
          </p:cNvPicPr>
          <p:nvPr>
            <p:ph idx="1"/>
          </p:nvPr>
        </p:nvPicPr>
        <p:blipFill>
          <a:blip r:embed="rId2"/>
          <a:srcRect/>
          <a:stretch>
            <a:fillRect/>
          </a:stretch>
        </p:blipFill>
        <p:spPr bwMode="auto">
          <a:xfrm>
            <a:off x="457200" y="1465037"/>
            <a:ext cx="8477250" cy="4766126"/>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400288" cy="1143000"/>
          </a:xfrm>
        </p:spPr>
        <p:txBody>
          <a:bodyPr/>
          <a:lstStyle/>
          <a:p>
            <a:r>
              <a:rPr lang="en-IN" dirty="0" smtClean="0"/>
              <a:t>Editor for assignments:</a:t>
            </a:r>
            <a:endParaRPr lang="en-US" dirty="0"/>
          </a:p>
        </p:txBody>
      </p:sp>
      <p:pic>
        <p:nvPicPr>
          <p:cNvPr id="4" name="Content Placeholder 3"/>
          <p:cNvPicPr>
            <a:picLocks noGrp="1"/>
          </p:cNvPicPr>
          <p:nvPr>
            <p:ph idx="1"/>
          </p:nvPr>
        </p:nvPicPr>
        <p:blipFill>
          <a:blip r:embed="rId2"/>
          <a:srcRect/>
          <a:stretch>
            <a:fillRect/>
          </a:stretch>
        </p:blipFill>
        <p:spPr bwMode="auto">
          <a:xfrm>
            <a:off x="533400" y="1486458"/>
            <a:ext cx="8401050" cy="4723284"/>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3810000"/>
          </a:xfrm>
        </p:spPr>
        <p:txBody>
          <a:bodyPr/>
          <a:lstStyle/>
          <a:p>
            <a:pPr algn="r"/>
            <a:r>
              <a:rPr lang="en-US" b="1" i="1" dirty="0" smtClean="0"/>
              <a:t>Presented BY:</a:t>
            </a:r>
            <a:br>
              <a:rPr lang="en-US" b="1" i="1" dirty="0" smtClean="0"/>
            </a:br>
            <a:r>
              <a:rPr lang="en-US" dirty="0" smtClean="0">
                <a:latin typeface="Andalus" pitchFamily="18" charset="-78"/>
                <a:cs typeface="Andalus" pitchFamily="18" charset="-78"/>
              </a:rPr>
              <a:t>SHIKHA CHAUHAN</a:t>
            </a:r>
            <a:br>
              <a:rPr lang="en-US" dirty="0" smtClean="0">
                <a:latin typeface="Andalus" pitchFamily="18" charset="-78"/>
                <a:cs typeface="Andalus" pitchFamily="18" charset="-78"/>
              </a:rPr>
            </a:br>
            <a:r>
              <a:rPr lang="en-US" dirty="0" smtClean="0">
                <a:latin typeface="Andalus" pitchFamily="18" charset="-78"/>
                <a:cs typeface="Andalus" pitchFamily="18" charset="-78"/>
              </a:rPr>
              <a:t>SHARAN CHHUGANI</a:t>
            </a:r>
            <a:br>
              <a:rPr lang="en-US" dirty="0" smtClean="0">
                <a:latin typeface="Andalus" pitchFamily="18" charset="-78"/>
                <a:cs typeface="Andalus" pitchFamily="18" charset="-78"/>
              </a:rPr>
            </a:br>
            <a:r>
              <a:rPr lang="en-US" dirty="0" smtClean="0">
                <a:latin typeface="Andalus" pitchFamily="18" charset="-78"/>
                <a:cs typeface="Andalus" pitchFamily="18" charset="-78"/>
              </a:rPr>
              <a:t>VISHWA SHAH </a:t>
            </a:r>
            <a:endParaRPr lang="en-US"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20000" cy="1143000"/>
          </a:xfrm>
        </p:spPr>
        <p:txBody>
          <a:bodyPr>
            <a:normAutofit/>
          </a:bodyPr>
          <a:lstStyle/>
          <a:p>
            <a:pPr lvl="0">
              <a:buFont typeface="Wingdings" pitchFamily="2" charset="2"/>
              <a:buChar char="Ø"/>
            </a:pPr>
            <a:r>
              <a:rPr lang="en-US" b="1" u="sng" dirty="0" smtClean="0"/>
              <a:t>Centennial college</a:t>
            </a:r>
            <a:endParaRPr lang="en-US" dirty="0"/>
          </a:p>
        </p:txBody>
      </p:sp>
      <p:sp>
        <p:nvSpPr>
          <p:cNvPr id="3" name="Content Placeholder 2"/>
          <p:cNvSpPr>
            <a:spLocks noGrp="1"/>
          </p:cNvSpPr>
          <p:nvPr>
            <p:ph idx="1"/>
          </p:nvPr>
        </p:nvSpPr>
        <p:spPr>
          <a:xfrm>
            <a:off x="990600" y="990600"/>
            <a:ext cx="8153400" cy="5715000"/>
          </a:xfrm>
        </p:spPr>
        <p:txBody>
          <a:bodyPr>
            <a:normAutofit lnSpcReduction="10000"/>
          </a:bodyPr>
          <a:lstStyle/>
          <a:p>
            <a:pPr lvl="0">
              <a:buFont typeface="Wingdings" pitchFamily="2" charset="2"/>
              <a:buChar char="Ø"/>
            </a:pPr>
            <a:r>
              <a:rPr lang="en-US" b="1" u="sng" dirty="0"/>
              <a:t>Features</a:t>
            </a:r>
            <a:endParaRPr lang="en-US" dirty="0"/>
          </a:p>
          <a:p>
            <a:pPr lvl="0">
              <a:buNone/>
            </a:pPr>
            <a:r>
              <a:rPr lang="en-US" dirty="0" smtClean="0"/>
              <a:t>		Assessment </a:t>
            </a:r>
            <a:r>
              <a:rPr lang="en-US" dirty="0"/>
              <a:t>is done online.</a:t>
            </a:r>
          </a:p>
          <a:p>
            <a:pPr lvl="0">
              <a:buNone/>
            </a:pPr>
            <a:r>
              <a:rPr lang="en-US" dirty="0" smtClean="0"/>
              <a:t>		Details </a:t>
            </a:r>
            <a:r>
              <a:rPr lang="en-US" dirty="0"/>
              <a:t>are provided.</a:t>
            </a:r>
          </a:p>
          <a:p>
            <a:pPr lvl="0">
              <a:buNone/>
            </a:pPr>
            <a:r>
              <a:rPr lang="en-US" dirty="0" smtClean="0"/>
              <a:t>		Study </a:t>
            </a:r>
            <a:r>
              <a:rPr lang="en-US" dirty="0"/>
              <a:t>material is provided on website.</a:t>
            </a:r>
          </a:p>
          <a:p>
            <a:pPr lvl="0">
              <a:buNone/>
            </a:pPr>
            <a:r>
              <a:rPr lang="en-US" dirty="0" smtClean="0"/>
              <a:t>		Admission </a:t>
            </a:r>
            <a:r>
              <a:rPr lang="en-US" dirty="0"/>
              <a:t>process is maintained.</a:t>
            </a:r>
          </a:p>
          <a:p>
            <a:pPr lvl="0">
              <a:buFont typeface="Wingdings" pitchFamily="2" charset="2"/>
              <a:buChar char="Ø"/>
            </a:pPr>
            <a:r>
              <a:rPr lang="en-US" b="1" u="sng" dirty="0"/>
              <a:t>Upgradation</a:t>
            </a:r>
            <a:endParaRPr lang="en-US" dirty="0"/>
          </a:p>
          <a:p>
            <a:pPr lvl="0">
              <a:buNone/>
            </a:pPr>
            <a:r>
              <a:rPr lang="en-US" dirty="0" smtClean="0"/>
              <a:t>		Provides </a:t>
            </a:r>
            <a:r>
              <a:rPr lang="en-US" dirty="0"/>
              <a:t>assessment of practicals and </a:t>
            </a:r>
            <a:r>
              <a:rPr lang="en-US" dirty="0" smtClean="0"/>
              <a:t>	assignments </a:t>
            </a:r>
            <a:r>
              <a:rPr lang="en-US" dirty="0"/>
              <a:t>of labs and not just question </a:t>
            </a:r>
            <a:r>
              <a:rPr lang="en-US" dirty="0" smtClean="0"/>
              <a:t>   	papers</a:t>
            </a:r>
            <a:r>
              <a:rPr lang="en-US" dirty="0"/>
              <a:t>.</a:t>
            </a:r>
          </a:p>
          <a:p>
            <a:pPr lvl="0">
              <a:buNone/>
            </a:pPr>
            <a:r>
              <a:rPr lang="en-US" dirty="0" smtClean="0"/>
              <a:t>		Circulars </a:t>
            </a:r>
            <a:r>
              <a:rPr lang="en-US" dirty="0"/>
              <a:t>will be made available.</a:t>
            </a:r>
          </a:p>
          <a:p>
            <a:pPr lvl="0">
              <a:buNone/>
            </a:pPr>
            <a:r>
              <a:rPr lang="en-US" dirty="0" smtClean="0"/>
              <a:t>		It </a:t>
            </a:r>
            <a:r>
              <a:rPr lang="en-US" dirty="0"/>
              <a:t>will be particular to a department.</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620000" cy="1295400"/>
          </a:xfrm>
        </p:spPr>
        <p:txBody>
          <a:bodyPr>
            <a:normAutofit/>
          </a:bodyPr>
          <a:lstStyle/>
          <a:p>
            <a:pPr>
              <a:buFont typeface="Wingdings" pitchFamily="2" charset="2"/>
              <a:buChar char="Ø"/>
            </a:pPr>
            <a:r>
              <a:rPr lang="en-US" sz="2800" b="1" u="sng" dirty="0"/>
              <a:t>Problem Identification and </a:t>
            </a:r>
            <a:r>
              <a:rPr lang="en-US" sz="2800" b="1" u="sng" dirty="0" smtClean="0"/>
              <a:t>Definition</a:t>
            </a:r>
            <a:endParaRPr lang="en-US" sz="2800" dirty="0"/>
          </a:p>
        </p:txBody>
      </p:sp>
      <p:sp>
        <p:nvSpPr>
          <p:cNvPr id="3" name="Content Placeholder 2"/>
          <p:cNvSpPr>
            <a:spLocks noGrp="1"/>
          </p:cNvSpPr>
          <p:nvPr>
            <p:ph idx="1"/>
          </p:nvPr>
        </p:nvSpPr>
        <p:spPr>
          <a:xfrm>
            <a:off x="1219200" y="914400"/>
            <a:ext cx="7924800" cy="6172200"/>
          </a:xfrm>
        </p:spPr>
        <p:txBody>
          <a:bodyPr>
            <a:normAutofit/>
          </a:bodyPr>
          <a:lstStyle/>
          <a:p>
            <a:pPr lvl="0">
              <a:buFont typeface="Wingdings" pitchFamily="2" charset="2"/>
              <a:buChar char="Ø"/>
            </a:pPr>
            <a:r>
              <a:rPr lang="en-US" b="1" u="sng" dirty="0"/>
              <a:t>Problems with current systems</a:t>
            </a:r>
            <a:r>
              <a:rPr lang="en-US" b="1" u="sng" dirty="0" smtClean="0"/>
              <a:t>:</a:t>
            </a:r>
          </a:p>
          <a:p>
            <a:pPr lvl="0">
              <a:buFont typeface="Wingdings" pitchFamily="2" charset="2"/>
              <a:buChar char="Ø"/>
            </a:pPr>
            <a:endParaRPr lang="en-US" dirty="0"/>
          </a:p>
          <a:p>
            <a:r>
              <a:rPr lang="en-US" sz="2600" dirty="0"/>
              <a:t>The current system in collages, as we know, is totally depended on files. </a:t>
            </a:r>
          </a:p>
          <a:p>
            <a:pPr lvl="0"/>
            <a:r>
              <a:rPr lang="en-US" sz="2600" dirty="0"/>
              <a:t>Student has to perform the entire practical first and then write down them in files to get them assessed with the faculty. This system is time consuming and there is big possibility of student copying one another’s work</a:t>
            </a:r>
            <a:r>
              <a:rPr lang="en-US" sz="2600" dirty="0" smtClean="0"/>
              <a:t>.</a:t>
            </a:r>
            <a:endParaRPr lang="en-US" sz="2600" dirty="0"/>
          </a:p>
          <a:p>
            <a:pPr lvl="0"/>
            <a:r>
              <a:rPr lang="en-US" sz="2600" dirty="0"/>
              <a:t>There is no record generated at the end of the semester of every student for faculty’s convenience</a:t>
            </a:r>
            <a:r>
              <a:rPr lang="en-US" sz="2600" dirty="0" smtClean="0"/>
              <a:t>.</a:t>
            </a:r>
            <a:endParaRPr lang="en-US" sz="2600" dirty="0"/>
          </a:p>
          <a:p>
            <a:pPr lvl="0"/>
            <a:r>
              <a:rPr lang="en-US" sz="2600" dirty="0"/>
              <a:t>The circulars about important things are not able to reach to every student in the department</a:t>
            </a:r>
            <a:r>
              <a:rPr lang="en-US" sz="2600" dirty="0" smtClean="0"/>
              <a:t>.</a:t>
            </a:r>
            <a:endParaRPr lang="en-US" sz="26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455</TotalTime>
  <Words>1835</Words>
  <Application>Microsoft Office PowerPoint</Application>
  <PresentationFormat>On-screen Show (4:3)</PresentationFormat>
  <Paragraphs>442</Paragraphs>
  <Slides>77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79" baseType="lpstr">
      <vt:lpstr>Solstice</vt:lpstr>
      <vt:lpstr>Microsoft Office Visio Drawing</vt:lpstr>
      <vt:lpstr>A Project Report On  LOADLESSLABS</vt:lpstr>
      <vt:lpstr>ACKNOWLEDGEMENT</vt:lpstr>
      <vt:lpstr>PROBLEM ABSTRACT</vt:lpstr>
      <vt:lpstr> BRIGHT INFO SOLUTIONS</vt:lpstr>
      <vt:lpstr>Literature survey</vt:lpstr>
      <vt:lpstr>Manual system</vt:lpstr>
      <vt:lpstr> </vt:lpstr>
      <vt:lpstr>Centennial college</vt:lpstr>
      <vt:lpstr>Problem Identification and Definition</vt:lpstr>
      <vt:lpstr>Problem Identification and Definition</vt:lpstr>
      <vt:lpstr>Definition</vt:lpstr>
      <vt:lpstr>DETAILED DESCRIPTION OF PROBLEM</vt:lpstr>
      <vt:lpstr>DETAILED DESCRIPTION OF PROBLEM</vt:lpstr>
      <vt:lpstr>DETAILED DESCRIPTION OF PROBLEM</vt:lpstr>
      <vt:lpstr>DETAILED DESCRIPTION OF PROBLEM</vt:lpstr>
      <vt:lpstr>EXPECTED IDP RESULT</vt:lpstr>
      <vt:lpstr>EXPECTED IDP RESULT</vt:lpstr>
      <vt:lpstr>EXPECTED IDP RESULT</vt:lpstr>
      <vt:lpstr>EXPECTED IDP RESULT</vt:lpstr>
      <vt:lpstr>EXPECTED IDP RESULT</vt:lpstr>
      <vt:lpstr>EXPECTED IDP RESULT</vt:lpstr>
      <vt:lpstr>EXPECTED IDP RESULT</vt:lpstr>
      <vt:lpstr>EXPECTED IDP RESULT</vt:lpstr>
      <vt:lpstr>EXPECTED IDP RESULT</vt:lpstr>
      <vt:lpstr>EXPECTED IDP RESULT</vt:lpstr>
      <vt:lpstr>Slide 26</vt:lpstr>
      <vt:lpstr>EXPECTED IDP RESULT</vt:lpstr>
      <vt:lpstr>PROJECT DESIGN</vt:lpstr>
      <vt:lpstr> </vt:lpstr>
      <vt:lpstr> </vt:lpstr>
      <vt:lpstr> </vt:lpstr>
      <vt:lpstr>6.2 ENTITY RELATIONSHIP DIAGRAM</vt:lpstr>
      <vt:lpstr>Slide 33</vt:lpstr>
      <vt:lpstr>6.3 DATA FLOW DIAGRAM</vt:lpstr>
      <vt:lpstr>Level 1 DFD of the system:</vt:lpstr>
      <vt:lpstr>Level 2 DFD of the system: Log in: </vt:lpstr>
      <vt:lpstr>Registration: </vt:lpstr>
      <vt:lpstr>Upload question files, Submit answer files: </vt:lpstr>
      <vt:lpstr>Assessment: </vt:lpstr>
      <vt:lpstr>6.4 DATA DICTIONARY</vt:lpstr>
      <vt:lpstr>3. REGISTRATION:        </vt:lpstr>
      <vt:lpstr>4. QUESTION_DETAILS:        </vt:lpstr>
      <vt:lpstr>5. ANSWER_DETAILS        </vt:lpstr>
      <vt:lpstr>6. SUBJECT_DETAILS:        7. CIRCULAR:    </vt:lpstr>
      <vt:lpstr>THE OUTLINE OF WORK TO BE CARRIED OUT    IN  SEM- VI DURING PART-II </vt:lpstr>
      <vt:lpstr> </vt:lpstr>
      <vt:lpstr>CONCLUSION</vt:lpstr>
      <vt:lpstr> </vt:lpstr>
      <vt:lpstr> </vt:lpstr>
      <vt:lpstr>Project Implementation</vt:lpstr>
      <vt:lpstr>Common functionalities:</vt:lpstr>
      <vt:lpstr>About us: this page includes the overview of the system and the college.</vt:lpstr>
      <vt:lpstr>F.A.Q. Page: This will have the basic questions about the system and answers to them.</vt:lpstr>
      <vt:lpstr>Circulars: this page will list the circulars.</vt:lpstr>
      <vt:lpstr>Clicking on ‘Show more’ will lead to the extension of the circular and showing the whole circular.</vt:lpstr>
      <vt:lpstr>Functionalities based on users:</vt:lpstr>
      <vt:lpstr>Home page:</vt:lpstr>
      <vt:lpstr>Dashboard of admin: from here, the can add users, both faculties and student…</vt:lpstr>
      <vt:lpstr>Locking Users: From here, admin can lock and unlock the users which gives users the priviledge to use the system.</vt:lpstr>
      <vt:lpstr>Uploading circulars: From here, admin can upload the circulars which will be displayed on the  home page.</vt:lpstr>
      <vt:lpstr>Mail sent to each user: a mail will be sent including a computer generated password with which the user will first login. After logging in for the first time the user will be asked to update the password</vt:lpstr>
      <vt:lpstr>Edit profile: from there they will be directed to edit profile page to save their information.</vt:lpstr>
      <vt:lpstr>Upload practical: Faculty can upload the practical from here…</vt:lpstr>
      <vt:lpstr>Upload assignments: From here faculty can upload assignment</vt:lpstr>
      <vt:lpstr>Check practical: The practical submitted by the students will be listed here.</vt:lpstr>
      <vt:lpstr>Slide 66</vt:lpstr>
      <vt:lpstr>Slide 67</vt:lpstr>
      <vt:lpstr>Check assignments: all the assignments submitted by the students will be listed here…</vt:lpstr>
      <vt:lpstr>Slide 69</vt:lpstr>
      <vt:lpstr>Slide 70</vt:lpstr>
      <vt:lpstr>Practical list: student also will be asked to change their passwords and edit profiles…in this section, students will be shown the list of practical of their semester.</vt:lpstr>
      <vt:lpstr>Editors:</vt:lpstr>
      <vt:lpstr>Slide 73</vt:lpstr>
      <vt:lpstr>For java practicals:</vt:lpstr>
      <vt:lpstr>Assignment list: the assignment uploaded by the faculty will be listed here.</vt:lpstr>
      <vt:lpstr>Editor for assignments:</vt:lpstr>
      <vt:lpstr>Presented BY: SHIKHA CHAUHAN SHARAN CHHUGANI VISHWA SHAH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ACKNOWLEDGEMENT</dc:title>
  <dc:creator>om</dc:creator>
  <cp:lastModifiedBy>Simandhar</cp:lastModifiedBy>
  <cp:revision>53</cp:revision>
  <dcterms:created xsi:type="dcterms:W3CDTF">2017-09-18T14:09:57Z</dcterms:created>
  <dcterms:modified xsi:type="dcterms:W3CDTF">2018-04-16T05:53:58Z</dcterms:modified>
</cp:coreProperties>
</file>